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"/>
  </p:notesMasterIdLst>
  <p:sldIdLst>
    <p:sldId id="258" r:id="rId2"/>
    <p:sldId id="256" r:id="rId3"/>
    <p:sldId id="257" r:id="rId4"/>
  </p:sldIdLst>
  <p:sldSz cx="7556500" cy="10693400"/>
  <p:notesSz cx="6858000" cy="9144000"/>
  <p:embeddedFontLst>
    <p:embeddedFont>
      <p:font typeface="Ahlan" panose="020B0604020202020204" charset="-78"/>
      <p:regular r:id="rId6"/>
    </p:embeddedFont>
    <p:embeddedFont>
      <p:font typeface="Ahlan Bold" panose="020B0604020202020204" charset="-78"/>
      <p:regular r:id="rId7"/>
    </p:embeddedFont>
    <p:embeddedFont>
      <p:font typeface="Poppins Medium" panose="00000600000000000000" pitchFamily="2" charset="0"/>
      <p:regular r:id="rId8"/>
      <p:italic r:id="rId9"/>
    </p:embeddedFont>
    <p:embeddedFont>
      <p:font typeface="Tajawal" panose="020B0604020202020204" charset="-78"/>
      <p:regular r:id="rId10"/>
    </p:embeddedFont>
    <p:embeddedFont>
      <p:font typeface="Tajawal Bold" panose="020B0604020202020204" charset="-78"/>
      <p:regular r:id="rId11"/>
    </p:embeddedFont>
    <p:embeddedFont>
      <p:font typeface="Tajawal Medium" panose="020B0604020202020204" charset="-78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8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5043" autoAdjust="0"/>
  </p:normalViewPr>
  <p:slideViewPr>
    <p:cSldViewPr>
      <p:cViewPr varScale="1">
        <p:scale>
          <a:sx n="32" d="100"/>
          <a:sy n="32" d="100"/>
        </p:scale>
        <p:origin x="2372" y="156"/>
      </p:cViewPr>
      <p:guideLst>
        <p:guide orient="horz" pos="2168"/>
        <p:guide pos="288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notesMaster" Target="notesMasters/notesMaster1.xml"/><Relationship Id="rId15" Type="http://schemas.openxmlformats.org/officeDocument/2006/relationships/theme" Target="theme/theme1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6EC635-69FD-4FCF-BB28-59E89C383EA5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B4D937-8CE0-4C45-AC0D-D74B80486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105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B4D937-8CE0-4C45-AC0D-D74B8048663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69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18.png"/><Relationship Id="rId3" Type="http://schemas.openxmlformats.org/officeDocument/2006/relationships/image" Target="../media/image11.jpeg"/><Relationship Id="rId7" Type="http://schemas.openxmlformats.org/officeDocument/2006/relationships/image" Target="../media/image15.svg"/><Relationship Id="rId12" Type="http://schemas.openxmlformats.org/officeDocument/2006/relationships/image" Target="../media/image7.sv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11" Type="http://schemas.openxmlformats.org/officeDocument/2006/relationships/image" Target="../media/image6.svg"/><Relationship Id="rId5" Type="http://schemas.openxmlformats.org/officeDocument/2006/relationships/image" Target="../media/image13.svg"/><Relationship Id="rId10" Type="http://schemas.openxmlformats.org/officeDocument/2006/relationships/image" Target="../media/image5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Relationship Id="rId1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C41BE61-6A58-9600-3320-8E561EE962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2AB25D-468E-3E99-CFF2-2819332854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7556500" cy="1069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730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26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4690" y="252028"/>
            <a:ext cx="7239625" cy="10187945"/>
            <a:chOff x="0" y="0"/>
            <a:chExt cx="2594518" cy="365112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94518" cy="3651129"/>
            </a:xfrm>
            <a:custGeom>
              <a:avLst/>
              <a:gdLst/>
              <a:ahLst/>
              <a:cxnLst/>
              <a:rect l="l" t="t" r="r" b="b"/>
              <a:pathLst>
                <a:path w="2594518" h="3651129">
                  <a:moveTo>
                    <a:pt x="23526" y="0"/>
                  </a:moveTo>
                  <a:lnTo>
                    <a:pt x="2570992" y="0"/>
                  </a:lnTo>
                  <a:cubicBezTo>
                    <a:pt x="2577231" y="0"/>
                    <a:pt x="2583215" y="2479"/>
                    <a:pt x="2587627" y="6891"/>
                  </a:cubicBezTo>
                  <a:cubicBezTo>
                    <a:pt x="2592039" y="11303"/>
                    <a:pt x="2594518" y="17287"/>
                    <a:pt x="2594518" y="23526"/>
                  </a:cubicBezTo>
                  <a:lnTo>
                    <a:pt x="2594518" y="3627603"/>
                  </a:lnTo>
                  <a:cubicBezTo>
                    <a:pt x="2594518" y="3640596"/>
                    <a:pt x="2583985" y="3651129"/>
                    <a:pt x="2570992" y="3651129"/>
                  </a:cubicBezTo>
                  <a:lnTo>
                    <a:pt x="23526" y="3651129"/>
                  </a:lnTo>
                  <a:cubicBezTo>
                    <a:pt x="10533" y="3651129"/>
                    <a:pt x="0" y="3640596"/>
                    <a:pt x="0" y="3627603"/>
                  </a:cubicBezTo>
                  <a:lnTo>
                    <a:pt x="0" y="23526"/>
                  </a:lnTo>
                  <a:cubicBezTo>
                    <a:pt x="0" y="10533"/>
                    <a:pt x="10533" y="0"/>
                    <a:pt x="23526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594518" cy="36892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02775" y="8170266"/>
            <a:ext cx="6354449" cy="10448458"/>
            <a:chOff x="0" y="-38100"/>
            <a:chExt cx="2277291" cy="374449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77291" cy="3706392"/>
            </a:xfrm>
            <a:custGeom>
              <a:avLst/>
              <a:gdLst/>
              <a:ahLst/>
              <a:cxnLst/>
              <a:rect l="l" t="t" r="r" b="b"/>
              <a:pathLst>
                <a:path w="2277291" h="3706392">
                  <a:moveTo>
                    <a:pt x="26804" y="0"/>
                  </a:moveTo>
                  <a:lnTo>
                    <a:pt x="2250487" y="0"/>
                  </a:lnTo>
                  <a:cubicBezTo>
                    <a:pt x="2257596" y="0"/>
                    <a:pt x="2264414" y="2824"/>
                    <a:pt x="2269440" y="7851"/>
                  </a:cubicBezTo>
                  <a:cubicBezTo>
                    <a:pt x="2274467" y="12877"/>
                    <a:pt x="2277291" y="19695"/>
                    <a:pt x="2277291" y="26804"/>
                  </a:cubicBezTo>
                  <a:lnTo>
                    <a:pt x="2277291" y="3679588"/>
                  </a:lnTo>
                  <a:cubicBezTo>
                    <a:pt x="2277291" y="3686697"/>
                    <a:pt x="2274467" y="3693514"/>
                    <a:pt x="2269440" y="3698541"/>
                  </a:cubicBezTo>
                  <a:cubicBezTo>
                    <a:pt x="2264414" y="3703568"/>
                    <a:pt x="2257596" y="3706392"/>
                    <a:pt x="2250487" y="3706392"/>
                  </a:cubicBezTo>
                  <a:lnTo>
                    <a:pt x="26804" y="3706392"/>
                  </a:lnTo>
                  <a:cubicBezTo>
                    <a:pt x="19695" y="3706392"/>
                    <a:pt x="12877" y="3703568"/>
                    <a:pt x="7851" y="3698541"/>
                  </a:cubicBezTo>
                  <a:cubicBezTo>
                    <a:pt x="2824" y="3693514"/>
                    <a:pt x="0" y="3686697"/>
                    <a:pt x="0" y="3679588"/>
                  </a:cubicBezTo>
                  <a:lnTo>
                    <a:pt x="0" y="26804"/>
                  </a:lnTo>
                  <a:cubicBezTo>
                    <a:pt x="0" y="19695"/>
                    <a:pt x="2824" y="12877"/>
                    <a:pt x="7851" y="7851"/>
                  </a:cubicBezTo>
                  <a:cubicBezTo>
                    <a:pt x="12877" y="2824"/>
                    <a:pt x="19695" y="0"/>
                    <a:pt x="26804" y="0"/>
                  </a:cubicBezTo>
                  <a:close/>
                </a:path>
              </a:pathLst>
            </a:custGeom>
            <a:solidFill>
              <a:srgbClr val="1F262C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277291" cy="37444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5440301" y="5750015"/>
            <a:ext cx="1561506" cy="1558253"/>
          </a:xfrm>
          <a:custGeom>
            <a:avLst/>
            <a:gdLst/>
            <a:ahLst/>
            <a:cxnLst/>
            <a:rect l="l" t="t" r="r" b="b"/>
            <a:pathLst>
              <a:path w="1561506" h="1558253">
                <a:moveTo>
                  <a:pt x="0" y="0"/>
                </a:moveTo>
                <a:lnTo>
                  <a:pt x="1561506" y="0"/>
                </a:lnTo>
                <a:lnTo>
                  <a:pt x="1561506" y="1558253"/>
                </a:lnTo>
                <a:lnTo>
                  <a:pt x="0" y="15582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34690" y="2582477"/>
            <a:ext cx="7239625" cy="7775834"/>
          </a:xfrm>
          <a:custGeom>
            <a:avLst/>
            <a:gdLst/>
            <a:ahLst/>
            <a:cxnLst/>
            <a:rect l="l" t="t" r="r" b="b"/>
            <a:pathLst>
              <a:path w="7239625" h="7775834">
                <a:moveTo>
                  <a:pt x="0" y="0"/>
                </a:moveTo>
                <a:lnTo>
                  <a:pt x="7239625" y="0"/>
                </a:lnTo>
                <a:lnTo>
                  <a:pt x="7239625" y="7775834"/>
                </a:lnTo>
                <a:lnTo>
                  <a:pt x="0" y="777583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99"/>
            </a:blip>
            <a:stretch>
              <a:fillRect l="-6702" t="-341" r="-3087" b="-1878"/>
            </a:stretch>
          </a:blipFill>
        </p:spPr>
      </p:sp>
      <p:grpSp>
        <p:nvGrpSpPr>
          <p:cNvPr id="13" name="Group 13"/>
          <p:cNvGrpSpPr/>
          <p:nvPr/>
        </p:nvGrpSpPr>
        <p:grpSpPr>
          <a:xfrm>
            <a:off x="134690" y="232978"/>
            <a:ext cx="7239625" cy="2502414"/>
            <a:chOff x="0" y="0"/>
            <a:chExt cx="2594518" cy="896809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594518" cy="896809"/>
            </a:xfrm>
            <a:custGeom>
              <a:avLst/>
              <a:gdLst/>
              <a:ahLst/>
              <a:cxnLst/>
              <a:rect l="l" t="t" r="r" b="b"/>
              <a:pathLst>
                <a:path w="2594518" h="896809">
                  <a:moveTo>
                    <a:pt x="23526" y="0"/>
                  </a:moveTo>
                  <a:lnTo>
                    <a:pt x="2570992" y="0"/>
                  </a:lnTo>
                  <a:cubicBezTo>
                    <a:pt x="2577231" y="0"/>
                    <a:pt x="2583215" y="2479"/>
                    <a:pt x="2587627" y="6891"/>
                  </a:cubicBezTo>
                  <a:cubicBezTo>
                    <a:pt x="2592039" y="11303"/>
                    <a:pt x="2594518" y="17287"/>
                    <a:pt x="2594518" y="23526"/>
                  </a:cubicBezTo>
                  <a:lnTo>
                    <a:pt x="2594518" y="873282"/>
                  </a:lnTo>
                  <a:cubicBezTo>
                    <a:pt x="2594518" y="886276"/>
                    <a:pt x="2583985" y="896809"/>
                    <a:pt x="2570992" y="896809"/>
                  </a:cubicBezTo>
                  <a:lnTo>
                    <a:pt x="23526" y="896809"/>
                  </a:lnTo>
                  <a:cubicBezTo>
                    <a:pt x="10533" y="896809"/>
                    <a:pt x="0" y="886276"/>
                    <a:pt x="0" y="873282"/>
                  </a:cubicBezTo>
                  <a:lnTo>
                    <a:pt x="0" y="23526"/>
                  </a:lnTo>
                  <a:cubicBezTo>
                    <a:pt x="0" y="10533"/>
                    <a:pt x="10533" y="0"/>
                    <a:pt x="23526" y="0"/>
                  </a:cubicBezTo>
                  <a:close/>
                </a:path>
              </a:pathLst>
            </a:custGeom>
            <a:solidFill>
              <a:srgbClr val="EFEFEF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2594518" cy="9349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992092" y="-705506"/>
            <a:ext cx="1923703" cy="3017764"/>
            <a:chOff x="0" y="-38100"/>
            <a:chExt cx="689412" cy="108149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89412" cy="1043399"/>
            </a:xfrm>
            <a:custGeom>
              <a:avLst/>
              <a:gdLst/>
              <a:ahLst/>
              <a:cxnLst/>
              <a:rect l="l" t="t" r="r" b="b"/>
              <a:pathLst>
                <a:path w="689412" h="1043399">
                  <a:moveTo>
                    <a:pt x="344706" y="0"/>
                  </a:moveTo>
                  <a:lnTo>
                    <a:pt x="344706" y="0"/>
                  </a:lnTo>
                  <a:cubicBezTo>
                    <a:pt x="436128" y="0"/>
                    <a:pt x="523805" y="36317"/>
                    <a:pt x="588450" y="100962"/>
                  </a:cubicBezTo>
                  <a:cubicBezTo>
                    <a:pt x="653095" y="165607"/>
                    <a:pt x="689412" y="253284"/>
                    <a:pt x="689412" y="344706"/>
                  </a:cubicBezTo>
                  <a:lnTo>
                    <a:pt x="689412" y="698693"/>
                  </a:lnTo>
                  <a:cubicBezTo>
                    <a:pt x="689412" y="790114"/>
                    <a:pt x="653095" y="877792"/>
                    <a:pt x="588450" y="942436"/>
                  </a:cubicBezTo>
                  <a:cubicBezTo>
                    <a:pt x="523805" y="1007081"/>
                    <a:pt x="436128" y="1043399"/>
                    <a:pt x="344706" y="1043399"/>
                  </a:cubicBezTo>
                  <a:lnTo>
                    <a:pt x="344706" y="1043399"/>
                  </a:lnTo>
                  <a:cubicBezTo>
                    <a:pt x="253284" y="1043399"/>
                    <a:pt x="165607" y="1007081"/>
                    <a:pt x="100962" y="942436"/>
                  </a:cubicBezTo>
                  <a:cubicBezTo>
                    <a:pt x="36317" y="877792"/>
                    <a:pt x="0" y="790114"/>
                    <a:pt x="0" y="698693"/>
                  </a:cubicBezTo>
                  <a:lnTo>
                    <a:pt x="0" y="344706"/>
                  </a:lnTo>
                  <a:cubicBezTo>
                    <a:pt x="0" y="253284"/>
                    <a:pt x="36317" y="165607"/>
                    <a:pt x="100962" y="100962"/>
                  </a:cubicBezTo>
                  <a:cubicBezTo>
                    <a:pt x="165607" y="36317"/>
                    <a:pt x="253284" y="0"/>
                    <a:pt x="344706" y="0"/>
                  </a:cubicBezTo>
                  <a:close/>
                </a:path>
              </a:pathLst>
            </a:custGeom>
            <a:solidFill>
              <a:srgbClr val="1F262C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689412" cy="10814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9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5285446" y="1440881"/>
            <a:ext cx="1548094" cy="1544224"/>
          </a:xfrm>
          <a:custGeom>
            <a:avLst/>
            <a:gdLst/>
            <a:ahLst/>
            <a:cxnLst/>
            <a:rect l="l" t="t" r="r" b="b"/>
            <a:pathLst>
              <a:path w="1548094" h="1544224">
                <a:moveTo>
                  <a:pt x="0" y="0"/>
                </a:moveTo>
                <a:lnTo>
                  <a:pt x="1548093" y="0"/>
                </a:lnTo>
                <a:lnTo>
                  <a:pt x="1548093" y="1544224"/>
                </a:lnTo>
                <a:lnTo>
                  <a:pt x="0" y="15442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5093710" y="395040"/>
            <a:ext cx="1720468" cy="1720468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66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5494316" y="4566474"/>
            <a:ext cx="1421479" cy="361950"/>
            <a:chOff x="0" y="0"/>
            <a:chExt cx="509426" cy="129715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509426" cy="129715"/>
            </a:xfrm>
            <a:custGeom>
              <a:avLst/>
              <a:gdLst/>
              <a:ahLst/>
              <a:cxnLst/>
              <a:rect l="l" t="t" r="r" b="b"/>
              <a:pathLst>
                <a:path w="509426" h="129715">
                  <a:moveTo>
                    <a:pt x="43571" y="0"/>
                  </a:moveTo>
                  <a:lnTo>
                    <a:pt x="465855" y="0"/>
                  </a:lnTo>
                  <a:cubicBezTo>
                    <a:pt x="489919" y="0"/>
                    <a:pt x="509426" y="19507"/>
                    <a:pt x="509426" y="43571"/>
                  </a:cubicBezTo>
                  <a:lnTo>
                    <a:pt x="509426" y="86144"/>
                  </a:lnTo>
                  <a:cubicBezTo>
                    <a:pt x="509426" y="110207"/>
                    <a:pt x="489919" y="129715"/>
                    <a:pt x="465855" y="129715"/>
                  </a:cubicBezTo>
                  <a:lnTo>
                    <a:pt x="43571" y="129715"/>
                  </a:lnTo>
                  <a:cubicBezTo>
                    <a:pt x="19507" y="129715"/>
                    <a:pt x="0" y="110207"/>
                    <a:pt x="0" y="86144"/>
                  </a:cubicBezTo>
                  <a:lnTo>
                    <a:pt x="0" y="43571"/>
                  </a:lnTo>
                  <a:cubicBezTo>
                    <a:pt x="0" y="19507"/>
                    <a:pt x="19507" y="0"/>
                    <a:pt x="43571" y="0"/>
                  </a:cubicBezTo>
                  <a:close/>
                </a:path>
              </a:pathLst>
            </a:custGeom>
            <a:solidFill>
              <a:srgbClr val="1F262C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0"/>
              <a:ext cx="509426" cy="1297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66"/>
                </a:lnSpc>
              </a:pPr>
              <a:endParaRPr/>
            </a:p>
          </p:txBody>
        </p:sp>
      </p:grpSp>
      <p:sp>
        <p:nvSpPr>
          <p:cNvPr id="28" name="AutoShape 28"/>
          <p:cNvSpPr/>
          <p:nvPr/>
        </p:nvSpPr>
        <p:spPr>
          <a:xfrm>
            <a:off x="752161" y="4180711"/>
            <a:ext cx="6051839" cy="0"/>
          </a:xfrm>
          <a:prstGeom prst="line">
            <a:avLst/>
          </a:prstGeom>
          <a:ln w="9525" cap="flat">
            <a:solidFill>
              <a:srgbClr val="EFEFE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9" name="AutoShape 29"/>
          <p:cNvSpPr/>
          <p:nvPr/>
        </p:nvSpPr>
        <p:spPr>
          <a:xfrm>
            <a:off x="752161" y="2195213"/>
            <a:ext cx="3961228" cy="0"/>
          </a:xfrm>
          <a:prstGeom prst="line">
            <a:avLst/>
          </a:prstGeom>
          <a:ln w="19050" cap="flat">
            <a:solidFill>
              <a:srgbClr val="1F262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0" name="Freeform 30"/>
          <p:cNvSpPr/>
          <p:nvPr/>
        </p:nvSpPr>
        <p:spPr>
          <a:xfrm>
            <a:off x="767506" y="2413780"/>
            <a:ext cx="152433" cy="152433"/>
          </a:xfrm>
          <a:custGeom>
            <a:avLst/>
            <a:gdLst/>
            <a:ahLst/>
            <a:cxnLst/>
            <a:rect l="l" t="t" r="r" b="b"/>
            <a:pathLst>
              <a:path w="152433" h="152433">
                <a:moveTo>
                  <a:pt x="0" y="0"/>
                </a:moveTo>
                <a:lnTo>
                  <a:pt x="152432" y="0"/>
                </a:lnTo>
                <a:lnTo>
                  <a:pt x="152432" y="152432"/>
                </a:lnTo>
                <a:lnTo>
                  <a:pt x="0" y="1524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1" name="Freeform 31"/>
          <p:cNvSpPr/>
          <p:nvPr/>
        </p:nvSpPr>
        <p:spPr>
          <a:xfrm>
            <a:off x="2093896" y="2434915"/>
            <a:ext cx="183604" cy="110163"/>
          </a:xfrm>
          <a:custGeom>
            <a:avLst/>
            <a:gdLst/>
            <a:ahLst/>
            <a:cxnLst/>
            <a:rect l="l" t="t" r="r" b="b"/>
            <a:pathLst>
              <a:path w="183604" h="110163">
                <a:moveTo>
                  <a:pt x="0" y="0"/>
                </a:moveTo>
                <a:lnTo>
                  <a:pt x="183604" y="0"/>
                </a:lnTo>
                <a:lnTo>
                  <a:pt x="183604" y="110162"/>
                </a:lnTo>
                <a:lnTo>
                  <a:pt x="0" y="110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2" name="Freeform 32"/>
          <p:cNvSpPr/>
          <p:nvPr/>
        </p:nvSpPr>
        <p:spPr>
          <a:xfrm>
            <a:off x="4242130" y="2415872"/>
            <a:ext cx="98951" cy="150340"/>
          </a:xfrm>
          <a:custGeom>
            <a:avLst/>
            <a:gdLst/>
            <a:ahLst/>
            <a:cxnLst/>
            <a:rect l="l" t="t" r="r" b="b"/>
            <a:pathLst>
              <a:path w="98951" h="150340">
                <a:moveTo>
                  <a:pt x="0" y="0"/>
                </a:moveTo>
                <a:lnTo>
                  <a:pt x="98951" y="0"/>
                </a:lnTo>
                <a:lnTo>
                  <a:pt x="98951" y="150340"/>
                </a:lnTo>
                <a:lnTo>
                  <a:pt x="0" y="1503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3" name="Freeform 33"/>
          <p:cNvSpPr/>
          <p:nvPr/>
        </p:nvSpPr>
        <p:spPr>
          <a:xfrm>
            <a:off x="536093" y="2735392"/>
            <a:ext cx="6048000" cy="279720"/>
          </a:xfrm>
          <a:custGeom>
            <a:avLst/>
            <a:gdLst/>
            <a:ahLst/>
            <a:cxnLst/>
            <a:rect l="l" t="t" r="r" b="b"/>
            <a:pathLst>
              <a:path w="6048000" h="279720">
                <a:moveTo>
                  <a:pt x="0" y="0"/>
                </a:moveTo>
                <a:lnTo>
                  <a:pt x="6048000" y="0"/>
                </a:lnTo>
                <a:lnTo>
                  <a:pt x="6048000" y="279720"/>
                </a:lnTo>
                <a:lnTo>
                  <a:pt x="0" y="2797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67000"/>
            </a:blip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 rot="-438930">
            <a:off x="-147388" y="-66632"/>
            <a:ext cx="1366962" cy="1153374"/>
          </a:xfrm>
          <a:custGeom>
            <a:avLst/>
            <a:gdLst/>
            <a:ahLst/>
            <a:cxnLst/>
            <a:rect l="l" t="t" r="r" b="b"/>
            <a:pathLst>
              <a:path w="1366962" h="1153374">
                <a:moveTo>
                  <a:pt x="0" y="0"/>
                </a:moveTo>
                <a:lnTo>
                  <a:pt x="1366963" y="0"/>
                </a:lnTo>
                <a:lnTo>
                  <a:pt x="1366963" y="1153375"/>
                </a:lnTo>
                <a:lnTo>
                  <a:pt x="0" y="115337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35" name="AutoShape 35"/>
          <p:cNvSpPr/>
          <p:nvPr/>
        </p:nvSpPr>
        <p:spPr>
          <a:xfrm flipV="1">
            <a:off x="695375" y="9149552"/>
            <a:ext cx="6108625" cy="0"/>
          </a:xfrm>
          <a:prstGeom prst="line">
            <a:avLst/>
          </a:prstGeom>
          <a:ln w="9525" cap="flat">
            <a:solidFill>
              <a:srgbClr val="EFEFE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6" name="AutoShape 36"/>
          <p:cNvSpPr/>
          <p:nvPr/>
        </p:nvSpPr>
        <p:spPr>
          <a:xfrm>
            <a:off x="695375" y="9931237"/>
            <a:ext cx="6108625" cy="0"/>
          </a:xfrm>
          <a:prstGeom prst="line">
            <a:avLst/>
          </a:prstGeom>
          <a:ln w="9525" cap="flat">
            <a:solidFill>
              <a:srgbClr val="EFEFE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7" name="AutoShape 37"/>
          <p:cNvSpPr/>
          <p:nvPr/>
        </p:nvSpPr>
        <p:spPr>
          <a:xfrm flipV="1">
            <a:off x="695375" y="7586180"/>
            <a:ext cx="6108625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38" name="Group 38"/>
          <p:cNvGrpSpPr/>
          <p:nvPr/>
        </p:nvGrpSpPr>
        <p:grpSpPr>
          <a:xfrm>
            <a:off x="4992092" y="6085348"/>
            <a:ext cx="1914558" cy="396159"/>
            <a:chOff x="0" y="0"/>
            <a:chExt cx="589571" cy="129715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589571" cy="129715"/>
            </a:xfrm>
            <a:custGeom>
              <a:avLst/>
              <a:gdLst/>
              <a:ahLst/>
              <a:cxnLst/>
              <a:rect l="l" t="t" r="r" b="b"/>
              <a:pathLst>
                <a:path w="589571" h="129715">
                  <a:moveTo>
                    <a:pt x="37648" y="0"/>
                  </a:moveTo>
                  <a:lnTo>
                    <a:pt x="551923" y="0"/>
                  </a:lnTo>
                  <a:cubicBezTo>
                    <a:pt x="572715" y="0"/>
                    <a:pt x="589571" y="16856"/>
                    <a:pt x="589571" y="37648"/>
                  </a:cubicBezTo>
                  <a:lnTo>
                    <a:pt x="589571" y="92067"/>
                  </a:lnTo>
                  <a:cubicBezTo>
                    <a:pt x="589571" y="112859"/>
                    <a:pt x="572715" y="129715"/>
                    <a:pt x="551923" y="129715"/>
                  </a:cubicBezTo>
                  <a:lnTo>
                    <a:pt x="37648" y="129715"/>
                  </a:lnTo>
                  <a:cubicBezTo>
                    <a:pt x="16856" y="129715"/>
                    <a:pt x="0" y="112859"/>
                    <a:pt x="0" y="92067"/>
                  </a:cubicBezTo>
                  <a:lnTo>
                    <a:pt x="0" y="37648"/>
                  </a:lnTo>
                  <a:cubicBezTo>
                    <a:pt x="0" y="16856"/>
                    <a:pt x="16856" y="0"/>
                    <a:pt x="37648" y="0"/>
                  </a:cubicBezTo>
                  <a:close/>
                </a:path>
              </a:pathLst>
            </a:custGeom>
            <a:solidFill>
              <a:srgbClr val="626060"/>
            </a:solidFill>
          </p:spPr>
        </p:sp>
        <p:sp>
          <p:nvSpPr>
            <p:cNvPr id="40" name="TextBox 40"/>
            <p:cNvSpPr txBox="1"/>
            <p:nvPr/>
          </p:nvSpPr>
          <p:spPr>
            <a:xfrm>
              <a:off x="0" y="0"/>
              <a:ext cx="589571" cy="1297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66"/>
                </a:lnSpc>
              </a:pPr>
              <a:endParaRPr/>
            </a:p>
          </p:txBody>
        </p:sp>
      </p:grpSp>
      <p:sp>
        <p:nvSpPr>
          <p:cNvPr id="41" name="Freeform 41"/>
          <p:cNvSpPr/>
          <p:nvPr/>
        </p:nvSpPr>
        <p:spPr>
          <a:xfrm>
            <a:off x="5483069" y="4203927"/>
            <a:ext cx="1561506" cy="1558253"/>
          </a:xfrm>
          <a:custGeom>
            <a:avLst/>
            <a:gdLst/>
            <a:ahLst/>
            <a:cxnLst/>
            <a:rect l="l" t="t" r="r" b="b"/>
            <a:pathLst>
              <a:path w="1561506" h="1558253">
                <a:moveTo>
                  <a:pt x="0" y="0"/>
                </a:moveTo>
                <a:lnTo>
                  <a:pt x="1561507" y="0"/>
                </a:lnTo>
                <a:lnTo>
                  <a:pt x="1561507" y="1558253"/>
                </a:lnTo>
                <a:lnTo>
                  <a:pt x="0" y="15582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42" name="TextBox 42"/>
          <p:cNvSpPr txBox="1"/>
          <p:nvPr/>
        </p:nvSpPr>
        <p:spPr>
          <a:xfrm>
            <a:off x="737103" y="1756456"/>
            <a:ext cx="2897190" cy="226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739"/>
              </a:lnSpc>
              <a:spcBef>
                <a:spcPct val="0"/>
              </a:spcBef>
            </a:pPr>
            <a:r>
              <a:rPr lang="ar-EG" sz="1641" dirty="0">
                <a:solidFill>
                  <a:srgbClr val="626060"/>
                </a:solidFill>
                <a:latin typeface="Tajawal Medium"/>
                <a:ea typeface="Tajawal Medium"/>
                <a:cs typeface="Tajawal Medium"/>
                <a:sym typeface="Tajawal Medium"/>
                <a:rtl/>
              </a:rPr>
              <a:t>خريج معهد الإرشاد الإسلامي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447359" y="3299430"/>
            <a:ext cx="6468436" cy="11159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447"/>
              </a:lnSpc>
            </a:pPr>
            <a:r>
              <a:rPr lang="ar-EG" sz="1216" dirty="0">
                <a:solidFill>
                  <a:srgbClr val="1F262C"/>
                </a:solidFill>
                <a:latin typeface="Tajawal Medium" panose="020B0604020202020204" charset="-78"/>
                <a:ea typeface="Tajawal Medium"/>
                <a:cs typeface="Tajawal Medium" panose="020B0604020202020204" charset="-78"/>
                <a:sym typeface="Tajawal Medium"/>
                <a:rtl/>
              </a:rPr>
              <a:t>خريج معهد الإرشاد الإسلامي بتنغاران، يتمتع بسجل حافل وخبرة واسعة</a:t>
            </a:r>
            <a:r>
              <a:rPr lang="ar-EG" sz="1216" u="none" strike="noStrike" dirty="0">
                <a:solidFill>
                  <a:srgbClr val="1F262C"/>
                </a:solidFill>
                <a:latin typeface="Tajawal Medium" panose="020B0604020202020204" charset="-78"/>
                <a:ea typeface="Tajawal Medium"/>
                <a:cs typeface="Tajawal Medium" panose="020B0604020202020204" charset="-78"/>
                <a:sym typeface="Tajawal Medium"/>
                <a:rtl/>
              </a:rPr>
              <a:t> في تدريس تحفيظ القرآن الكريم لمختلف المراحل الدراسية، بدءاً من المرحلة الابتدائية وصولاً إلى المرحلة الجامعية.متوج بشرف حفظ كتاب الله كاملاً (</a:t>
            </a:r>
            <a:r>
              <a:rPr lang="en-US" sz="1216" u="none" strike="noStrike" dirty="0">
                <a:solidFill>
                  <a:srgbClr val="1F262C"/>
                </a:solidFill>
                <a:latin typeface="Tajawal Medium" panose="020B0604020202020204" charset="-78"/>
                <a:ea typeface="Tajawal Medium"/>
                <a:cs typeface="Tajawal Medium" panose="020B0604020202020204" charset="-78"/>
                <a:sym typeface="Tajawal Medium"/>
              </a:rPr>
              <a:t>٣٠</a:t>
            </a:r>
            <a:r>
              <a:rPr lang="ar-EG" sz="1216" u="none" strike="noStrike" dirty="0">
                <a:solidFill>
                  <a:srgbClr val="1F262C"/>
                </a:solidFill>
                <a:latin typeface="Tajawal Medium" panose="020B0604020202020204" charset="-78"/>
                <a:ea typeface="Tajawal Medium"/>
                <a:cs typeface="Tajawal Medium" panose="020B0604020202020204" charset="-78"/>
                <a:sym typeface="Tajawal Medium"/>
                <a:rtl/>
              </a:rPr>
              <a:t> جزءاً)، وحائز على إنجازات بارزة في مسابقة تلاوة القرآن الكريم</a:t>
            </a:r>
            <a:r>
              <a:rPr lang="en-US" sz="1216" u="none" strike="noStrike" dirty="0">
                <a:solidFill>
                  <a:srgbClr val="1F262C"/>
                </a:solidFill>
                <a:latin typeface="Tajawal Medium" panose="020B0604020202020204" charset="-78"/>
                <a:ea typeface="Tajawal Medium"/>
                <a:cs typeface="Tajawal Medium" panose="020B0604020202020204" charset="-78"/>
                <a:sym typeface="Tajawal Medium"/>
              </a:rPr>
              <a:t> (MTQ). </a:t>
            </a:r>
            <a:r>
              <a:rPr lang="ar-EG" sz="1216" u="none" strike="noStrike" dirty="0">
                <a:solidFill>
                  <a:srgbClr val="1F262C"/>
                </a:solidFill>
                <a:latin typeface="Tajawal Medium" panose="020B0604020202020204" charset="-78"/>
                <a:ea typeface="Tajawal Medium"/>
                <a:cs typeface="Tajawal Medium" panose="020B0604020202020204" charset="-78"/>
                <a:sym typeface="Tajawal Medium"/>
                <a:rtl/>
              </a:rPr>
              <a:t>إلى جانب تفوقه الأكاديمي، فهو فاعل في العمل المؤسسي والتنظيمي.شخصية شغوفة بالتعلم، دؤوبة ومبدعة، تحمل روحاً تواقة لخدمة التربية الإسلامية ومواكبة تكنولوجيا الإعلام المعاصر</a:t>
            </a:r>
          </a:p>
          <a:p>
            <a:pPr marL="0" lvl="0" indent="0" algn="r">
              <a:lnSpc>
                <a:spcPts val="1447"/>
              </a:lnSpc>
            </a:pPr>
            <a:endParaRPr lang="ar-EG" sz="1216" u="none" strike="noStrike" dirty="0">
              <a:solidFill>
                <a:srgbClr val="1F262C"/>
              </a:solidFill>
              <a:latin typeface="Tajawal Medium" panose="020B0604020202020204" charset="-78"/>
              <a:ea typeface="Tajawal Medium"/>
              <a:cs typeface="Tajawal Medium" panose="020B0604020202020204" charset="-78"/>
              <a:sym typeface="Tajawal Medium"/>
              <a:rtl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5235891" y="2899380"/>
            <a:ext cx="1679904" cy="304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 rtl="1">
              <a:lnSpc>
                <a:spcPts val="2350"/>
              </a:lnSpc>
            </a:pPr>
            <a:r>
              <a:rPr lang="ar-EG" sz="1958" b="1" spc="156">
                <a:solidFill>
                  <a:srgbClr val="1F262C"/>
                </a:solidFill>
                <a:latin typeface="Ahlan Bold"/>
                <a:ea typeface="Ahlan Bold"/>
                <a:cs typeface="Ahlan Bold"/>
                <a:sym typeface="Ahlan Bold"/>
                <a:rtl/>
              </a:rPr>
              <a:t>نبــــذة عني: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975495" y="2318530"/>
            <a:ext cx="1118401" cy="237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000" dirty="0">
                <a:solidFill>
                  <a:srgbClr val="1F262C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0812345678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2334391" y="2318530"/>
            <a:ext cx="1907739" cy="237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000" dirty="0">
                <a:solidFill>
                  <a:srgbClr val="1F262C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akubisakuliah@gmail.com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5156605" y="4640896"/>
            <a:ext cx="1552640" cy="238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 rtl="1">
              <a:lnSpc>
                <a:spcPts val="1897"/>
              </a:lnSpc>
            </a:pPr>
            <a:r>
              <a:rPr lang="ar-EG" sz="1581" b="1" spc="126">
                <a:solidFill>
                  <a:srgbClr val="EFEFEF"/>
                </a:solidFill>
                <a:latin typeface="Ahlan Bold"/>
                <a:ea typeface="Ahlan Bold"/>
                <a:cs typeface="Ahlan Bold"/>
                <a:sym typeface="Ahlan Bold"/>
                <a:rtl/>
              </a:rPr>
              <a:t>الإنجــــازات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372079" y="5136196"/>
            <a:ext cx="6612534" cy="6713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9082" lvl="1" indent="-129541" algn="just" rtl="1">
              <a:lnSpc>
                <a:spcPts val="1272"/>
              </a:lnSpc>
              <a:buFont typeface="Arial"/>
              <a:buChar char="•"/>
            </a:pPr>
            <a:r>
              <a:rPr lang="ar-EG" sz="1200" dirty="0">
                <a:solidFill>
                  <a:srgbClr val="000000"/>
                </a:solidFill>
                <a:latin typeface="Tajawal Medium"/>
                <a:ea typeface="Tajawal Medium"/>
                <a:cs typeface="Tajawal Medium"/>
                <a:sym typeface="Tajawal Medium"/>
                <a:rtl/>
              </a:rPr>
              <a:t>حافظ للقرآن الكريم كاملاً (</a:t>
            </a:r>
            <a:r>
              <a:rPr lang="en-US" sz="1200" dirty="0">
                <a:solidFill>
                  <a:srgbClr val="000000"/>
                </a:solidFill>
                <a:latin typeface="Tajawal Medium"/>
                <a:ea typeface="Tajawal Medium"/>
                <a:cs typeface="Tajawal Medium"/>
                <a:sym typeface="Tajawal Medium"/>
              </a:rPr>
              <a:t>٣٠</a:t>
            </a:r>
            <a:r>
              <a:rPr lang="ar-EG" sz="1200" dirty="0">
                <a:solidFill>
                  <a:srgbClr val="000000"/>
                </a:solidFill>
                <a:latin typeface="Tajawal Medium"/>
                <a:ea typeface="Tajawal Medium"/>
                <a:cs typeface="Tajawal Medium"/>
                <a:sym typeface="Tajawal Medium"/>
                <a:rtl/>
              </a:rPr>
              <a:t> جزءاً)</a:t>
            </a:r>
          </a:p>
          <a:p>
            <a:pPr marL="259082" lvl="1" indent="-129541" algn="just" rtl="1">
              <a:lnSpc>
                <a:spcPts val="1272"/>
              </a:lnSpc>
              <a:buFont typeface="Arial"/>
              <a:buChar char="•"/>
            </a:pPr>
            <a:r>
              <a:rPr lang="ar-EG" sz="1200" dirty="0">
                <a:solidFill>
                  <a:srgbClr val="000000"/>
                </a:solidFill>
                <a:latin typeface="Tajawal Medium"/>
                <a:ea typeface="Tajawal Medium"/>
                <a:cs typeface="Tajawal Medium"/>
                <a:sym typeface="Tajawal Medium"/>
                <a:rtl/>
              </a:rPr>
              <a:t>المركز افي مسابقة تلاوة القرآن الكريم - فرع "فهم القرآن" | على مستوى مقاطعة جاوة الوسطى (</a:t>
            </a:r>
            <a:r>
              <a:rPr lang="en-US" sz="1200" dirty="0">
                <a:solidFill>
                  <a:srgbClr val="000000"/>
                </a:solidFill>
                <a:latin typeface="Tajawal Medium"/>
                <a:ea typeface="Tajawal Medium"/>
                <a:cs typeface="Tajawal Medium"/>
                <a:sym typeface="Tajawal Medium"/>
              </a:rPr>
              <a:t>٢٠٢٣</a:t>
            </a:r>
            <a:r>
              <a:rPr lang="ar-EG" sz="1200" dirty="0">
                <a:solidFill>
                  <a:srgbClr val="000000"/>
                </a:solidFill>
                <a:latin typeface="Tajawal Medium"/>
                <a:ea typeface="Tajawal Medium"/>
                <a:cs typeface="Tajawal Medium"/>
                <a:sym typeface="Tajawal Medium"/>
                <a:rtl/>
              </a:rPr>
              <a:t>)</a:t>
            </a:r>
          </a:p>
          <a:p>
            <a:pPr marL="259082" lvl="1" indent="-129541" algn="just" rtl="1">
              <a:lnSpc>
                <a:spcPts val="1272"/>
              </a:lnSpc>
              <a:spcBef>
                <a:spcPct val="0"/>
              </a:spcBef>
              <a:buFont typeface="Arial"/>
              <a:buChar char="•"/>
            </a:pPr>
            <a:r>
              <a:rPr lang="ar-EG" sz="1200" dirty="0">
                <a:solidFill>
                  <a:srgbClr val="000000"/>
                </a:solidFill>
                <a:latin typeface="Tajawal Medium"/>
                <a:ea typeface="Tajawal Medium"/>
                <a:cs typeface="Tajawal Medium"/>
                <a:sym typeface="Tajawal Medium"/>
                <a:rtl/>
              </a:rPr>
              <a:t>المركز الأول في مسابقة المواد الدينية والفنون الإسلامية (</a:t>
            </a:r>
            <a:r>
              <a:rPr lang="en-US" sz="1200" dirty="0">
                <a:solidFill>
                  <a:srgbClr val="000000"/>
                </a:solidFill>
                <a:latin typeface="Tajawal Medium"/>
                <a:ea typeface="Tajawal Medium"/>
                <a:cs typeface="Tajawal Medium"/>
                <a:sym typeface="Tajawal Medium"/>
              </a:rPr>
              <a:t>MAPSI</a:t>
            </a:r>
            <a:r>
              <a:rPr lang="ar-EG" sz="1200" dirty="0">
                <a:solidFill>
                  <a:srgbClr val="000000"/>
                </a:solidFill>
                <a:latin typeface="Tajawal Medium"/>
                <a:ea typeface="Tajawal Medium"/>
                <a:cs typeface="Tajawal Medium"/>
                <a:sym typeface="Tajawal Medium"/>
                <a:rtl/>
              </a:rPr>
              <a:t>) - فرع تكنولوجيا المعلومات والاتصالات | على مستوى منطقة جيروكليجي (</a:t>
            </a:r>
            <a:r>
              <a:rPr lang="en-US" sz="1200" dirty="0">
                <a:solidFill>
                  <a:srgbClr val="000000"/>
                </a:solidFill>
                <a:latin typeface="Tajawal Medium"/>
                <a:ea typeface="Tajawal Medium"/>
                <a:cs typeface="Tajawal Medium"/>
                <a:sym typeface="Tajawal Medium"/>
              </a:rPr>
              <a:t>٢٠١٥</a:t>
            </a:r>
            <a:r>
              <a:rPr lang="ar-EG" sz="1200" dirty="0">
                <a:solidFill>
                  <a:srgbClr val="000000"/>
                </a:solidFill>
                <a:latin typeface="Tajawal Medium"/>
                <a:ea typeface="Tajawal Medium"/>
                <a:cs typeface="Tajawal Medium"/>
                <a:sym typeface="Tajawal Medium"/>
                <a:rtl/>
              </a:rPr>
              <a:t>)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687034" y="1027561"/>
            <a:ext cx="3503524" cy="7398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6120"/>
              </a:lnSpc>
            </a:pPr>
            <a:r>
              <a:rPr lang="ar-EG" sz="4080" dirty="0">
                <a:solidFill>
                  <a:srgbClr val="1F262C"/>
                </a:solidFill>
                <a:latin typeface="Ahlan"/>
                <a:ea typeface="Ahlan"/>
                <a:cs typeface="Ahlan"/>
                <a:sym typeface="Ahlan"/>
                <a:rtl/>
              </a:rPr>
              <a:t>أزكى عفيف زهير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5765224" y="9361941"/>
            <a:ext cx="896436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 rtl="1">
              <a:lnSpc>
                <a:spcPts val="2239"/>
              </a:lnSpc>
              <a:spcBef>
                <a:spcPct val="0"/>
              </a:spcBef>
            </a:pPr>
            <a:r>
              <a:rPr lang="ar-EG" sz="1599" b="1" u="none" strike="noStrike">
                <a:solidFill>
                  <a:srgbClr val="FFFFFF"/>
                </a:solidFill>
                <a:latin typeface="Ahlan Bold"/>
                <a:ea typeface="Ahlan Bold"/>
                <a:cs typeface="Ahlan Bold"/>
                <a:sym typeface="Ahlan Bold"/>
                <a:rtl/>
              </a:rPr>
              <a:t>اللغـــــات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2837661" y="9386271"/>
            <a:ext cx="2517804" cy="205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37489" lvl="1" indent="-118744" algn="just" rtl="1">
              <a:lnSpc>
                <a:spcPts val="1682"/>
              </a:lnSpc>
              <a:spcBef>
                <a:spcPct val="0"/>
              </a:spcBef>
              <a:buFont typeface="Arial"/>
              <a:buChar char="•"/>
            </a:pPr>
            <a:r>
              <a:rPr lang="ar-EG" sz="1099" u="none" strike="noStrike" dirty="0">
                <a:solidFill>
                  <a:srgbClr val="FFFFFF"/>
                </a:solidFill>
                <a:latin typeface="Tajawal Medium"/>
                <a:ea typeface="Tajawal Medium"/>
                <a:cs typeface="Tajawal Medium"/>
                <a:sym typeface="Tajawal Medium"/>
                <a:rtl/>
              </a:rPr>
              <a:t>العربية: متقدم (قراءة، كتابة، تحدث)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888724" y="9386271"/>
            <a:ext cx="1990613" cy="205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37489" lvl="1" indent="-118744" algn="just" rtl="1">
              <a:lnSpc>
                <a:spcPts val="1682"/>
              </a:lnSpc>
              <a:spcBef>
                <a:spcPct val="0"/>
              </a:spcBef>
              <a:buFont typeface="Arial"/>
              <a:buChar char="•"/>
            </a:pPr>
            <a:r>
              <a:rPr lang="ar-EG" sz="1099" u="none" strike="noStrike">
                <a:solidFill>
                  <a:srgbClr val="FFFFFF"/>
                </a:solidFill>
                <a:latin typeface="Tajawal Medium"/>
                <a:ea typeface="Tajawal Medium"/>
                <a:cs typeface="Tajawal Medium"/>
                <a:sym typeface="Tajawal Medium"/>
                <a:rtl/>
              </a:rPr>
              <a:t>الإنجليزية: مبتدئ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5761053" y="8598053"/>
            <a:ext cx="896436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 rtl="1">
              <a:lnSpc>
                <a:spcPts val="2239"/>
              </a:lnSpc>
              <a:spcBef>
                <a:spcPct val="0"/>
              </a:spcBef>
            </a:pPr>
            <a:r>
              <a:rPr lang="ar-EG" sz="1599" b="1">
                <a:solidFill>
                  <a:srgbClr val="FFFFFF"/>
                </a:solidFill>
                <a:latin typeface="Ahlan Bold"/>
                <a:ea typeface="Ahlan Bold"/>
                <a:cs typeface="Ahlan Bold"/>
                <a:sym typeface="Ahlan Bold"/>
                <a:rtl/>
              </a:rPr>
              <a:t>المهارت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610852" y="8436128"/>
            <a:ext cx="4744614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37489" lvl="1" indent="-118744" algn="just" rtl="1">
              <a:lnSpc>
                <a:spcPts val="1440"/>
              </a:lnSpc>
              <a:buFont typeface="Arial"/>
              <a:buChar char="•"/>
            </a:pPr>
            <a:r>
              <a:rPr lang="ar-EG" sz="1099" dirty="0">
                <a:solidFill>
                  <a:srgbClr val="FFFFFF"/>
                </a:solidFill>
                <a:latin typeface="Tajawal Medium"/>
                <a:ea typeface="Tajawal Medium"/>
                <a:cs typeface="Tajawal Medium"/>
                <a:sym typeface="Tajawal Medium"/>
                <a:rtl/>
              </a:rPr>
              <a:t>القيادة</a:t>
            </a:r>
          </a:p>
          <a:p>
            <a:pPr marL="237489" lvl="1" indent="-118744" algn="just" rtl="1">
              <a:lnSpc>
                <a:spcPts val="1440"/>
              </a:lnSpc>
              <a:buFont typeface="Arial"/>
              <a:buChar char="•"/>
            </a:pPr>
            <a:r>
              <a:rPr lang="ar-EG" sz="1099" dirty="0">
                <a:solidFill>
                  <a:srgbClr val="FFFFFF"/>
                </a:solidFill>
                <a:latin typeface="Tajawal Medium"/>
                <a:ea typeface="Tajawal Medium"/>
                <a:cs typeface="Tajawal Medium"/>
                <a:sym typeface="Tajawal Medium"/>
                <a:rtl/>
              </a:rPr>
              <a:t>مهارات التواصل</a:t>
            </a:r>
          </a:p>
          <a:p>
            <a:pPr marL="237489" lvl="1" indent="-118744" algn="just" rtl="1">
              <a:lnSpc>
                <a:spcPts val="1440"/>
              </a:lnSpc>
              <a:buFont typeface="Arial"/>
              <a:buChar char="•"/>
            </a:pPr>
            <a:r>
              <a:rPr lang="ar-EG" sz="1099" u="none" strike="noStrike" dirty="0">
                <a:solidFill>
                  <a:srgbClr val="FFFFFF"/>
                </a:solidFill>
                <a:latin typeface="Tajawal Medium"/>
                <a:ea typeface="Tajawal Medium"/>
                <a:cs typeface="Tajawal Medium"/>
                <a:sym typeface="Tajawal Medium"/>
                <a:rtl/>
              </a:rPr>
              <a:t>العمل الجماعي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2031678" y="6611137"/>
            <a:ext cx="4884118" cy="841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70538" lvl="1" indent="-135269" algn="just" rtl="1">
              <a:lnSpc>
                <a:spcPts val="1328"/>
              </a:lnSpc>
              <a:buFont typeface="Arial"/>
              <a:buChar char="•"/>
            </a:pPr>
            <a:r>
              <a:rPr lang="ar-EG" sz="1253" dirty="0">
                <a:solidFill>
                  <a:srgbClr val="000000"/>
                </a:solidFill>
                <a:latin typeface="Tajawal Medium"/>
                <a:ea typeface="Tajawal Medium"/>
                <a:cs typeface="Tajawal Medium"/>
                <a:sym typeface="Tajawal Medium"/>
                <a:rtl/>
              </a:rPr>
              <a:t>مدرس خصوصي - تشيلاتشاب | </a:t>
            </a:r>
            <a:r>
              <a:rPr lang="en-US" sz="1253" dirty="0">
                <a:solidFill>
                  <a:srgbClr val="000000"/>
                </a:solidFill>
                <a:latin typeface="Tajawal Medium"/>
                <a:ea typeface="Tajawal Medium"/>
                <a:cs typeface="Tajawal Medium"/>
                <a:sym typeface="Tajawal Medium"/>
              </a:rPr>
              <a:t>٢٠٢٣</a:t>
            </a:r>
          </a:p>
          <a:p>
            <a:pPr marL="270538" lvl="1" indent="-135269" algn="just" rtl="1">
              <a:lnSpc>
                <a:spcPts val="1328"/>
              </a:lnSpc>
              <a:buFont typeface="Arial"/>
              <a:buChar char="•"/>
            </a:pPr>
            <a:r>
              <a:rPr lang="ar-EG" sz="1253" dirty="0">
                <a:solidFill>
                  <a:srgbClr val="000000"/>
                </a:solidFill>
                <a:latin typeface="Tajawal Medium"/>
                <a:ea typeface="Tajawal Medium"/>
                <a:cs typeface="Tajawal Medium"/>
                <a:sym typeface="Tajawal Medium"/>
                <a:rtl/>
              </a:rPr>
              <a:t>مدرس في مركز تعليم القرآن (</a:t>
            </a:r>
            <a:r>
              <a:rPr lang="en-US" sz="1253" dirty="0">
                <a:solidFill>
                  <a:srgbClr val="000000"/>
                </a:solidFill>
                <a:latin typeface="Tajawal Medium"/>
                <a:ea typeface="Tajawal Medium"/>
                <a:cs typeface="Tajawal Medium"/>
                <a:sym typeface="Tajawal Medium"/>
              </a:rPr>
              <a:t>TPQ</a:t>
            </a:r>
            <a:r>
              <a:rPr lang="ar-EG" sz="1253" dirty="0">
                <a:solidFill>
                  <a:srgbClr val="000000"/>
                </a:solidFill>
                <a:latin typeface="Tajawal Medium"/>
                <a:ea typeface="Tajawal Medium"/>
                <a:cs typeface="Tajawal Medium"/>
                <a:sym typeface="Tajawal Medium"/>
                <a:rtl/>
              </a:rPr>
              <a:t>) بمسجد "فتح الرحمن" | </a:t>
            </a:r>
            <a:r>
              <a:rPr lang="en-US" sz="1253" dirty="0">
                <a:solidFill>
                  <a:srgbClr val="000000"/>
                </a:solidFill>
                <a:latin typeface="Tajawal Medium"/>
                <a:ea typeface="Tajawal Medium"/>
                <a:cs typeface="Tajawal Medium"/>
                <a:sym typeface="Tajawal Medium"/>
              </a:rPr>
              <a:t>٢٠٢٤</a:t>
            </a:r>
            <a:r>
              <a:rPr lang="ar-EG" sz="1253" dirty="0">
                <a:solidFill>
                  <a:srgbClr val="000000"/>
                </a:solidFill>
                <a:latin typeface="Tajawal Medium"/>
                <a:ea typeface="Tajawal Medium"/>
                <a:cs typeface="Tajawal Medium"/>
                <a:sym typeface="Tajawal Medium"/>
                <a:rtl/>
              </a:rPr>
              <a:t> - </a:t>
            </a:r>
            <a:r>
              <a:rPr lang="en-US" sz="1253" dirty="0">
                <a:solidFill>
                  <a:srgbClr val="000000"/>
                </a:solidFill>
                <a:latin typeface="Tajawal Medium"/>
                <a:ea typeface="Tajawal Medium"/>
                <a:cs typeface="Tajawal Medium"/>
                <a:sym typeface="Tajawal Medium"/>
              </a:rPr>
              <a:t>٢٠٢٥</a:t>
            </a:r>
          </a:p>
          <a:p>
            <a:pPr marL="270538" lvl="1" indent="-135269" algn="just" rtl="1">
              <a:lnSpc>
                <a:spcPts val="1328"/>
              </a:lnSpc>
              <a:buFont typeface="Arial"/>
              <a:buChar char="•"/>
            </a:pPr>
            <a:r>
              <a:rPr lang="ar-EG" sz="1253" dirty="0">
                <a:solidFill>
                  <a:srgbClr val="000000"/>
                </a:solidFill>
                <a:latin typeface="Tajawal Medium"/>
                <a:ea typeface="Tajawal Medium"/>
                <a:cs typeface="Tajawal Medium"/>
                <a:sym typeface="Tajawal Medium"/>
                <a:rtl/>
              </a:rPr>
              <a:t>مدرس تحفيظ القرآن بالمدرسة المتوسطة "الإرشاد" بتنغاران | </a:t>
            </a:r>
            <a:r>
              <a:rPr lang="en-US" sz="1253" dirty="0">
                <a:solidFill>
                  <a:srgbClr val="000000"/>
                </a:solidFill>
                <a:latin typeface="Tajawal Medium"/>
                <a:ea typeface="Tajawal Medium"/>
                <a:cs typeface="Tajawal Medium"/>
                <a:sym typeface="Tajawal Medium"/>
              </a:rPr>
              <a:t>٢٠٢٤</a:t>
            </a:r>
          </a:p>
          <a:p>
            <a:pPr marL="270538" lvl="1" indent="-135269" algn="just" rtl="1">
              <a:lnSpc>
                <a:spcPts val="1328"/>
              </a:lnSpc>
              <a:buFont typeface="Arial"/>
              <a:buChar char="•"/>
            </a:pPr>
            <a:r>
              <a:rPr lang="ar-EG" sz="1253" dirty="0">
                <a:solidFill>
                  <a:srgbClr val="000000"/>
                </a:solidFill>
                <a:latin typeface="Tajawal Medium"/>
                <a:ea typeface="Tajawal Medium"/>
                <a:cs typeface="Tajawal Medium"/>
                <a:sym typeface="Tajawal Medium"/>
                <a:rtl/>
              </a:rPr>
              <a:t>مدرس تحفيظ القرآن بالمدرسة الابتدائية "الإرشاد" بتنغاران | </a:t>
            </a:r>
            <a:r>
              <a:rPr lang="en-US" sz="1253" dirty="0">
                <a:solidFill>
                  <a:srgbClr val="000000"/>
                </a:solidFill>
                <a:latin typeface="Tajawal Medium"/>
                <a:ea typeface="Tajawal Medium"/>
                <a:cs typeface="Tajawal Medium"/>
                <a:sym typeface="Tajawal Medium"/>
              </a:rPr>
              <a:t>٢٠٢٤</a:t>
            </a:r>
          </a:p>
          <a:p>
            <a:pPr marL="270538" lvl="1" indent="-135269" algn="just" rtl="1">
              <a:lnSpc>
                <a:spcPts val="1328"/>
              </a:lnSpc>
              <a:spcBef>
                <a:spcPct val="0"/>
              </a:spcBef>
              <a:buFont typeface="Arial"/>
              <a:buChar char="•"/>
            </a:pPr>
            <a:r>
              <a:rPr lang="ar-EG" sz="1253" dirty="0">
                <a:solidFill>
                  <a:srgbClr val="000000"/>
                </a:solidFill>
                <a:latin typeface="Tajawal Medium"/>
                <a:ea typeface="Tajawal Medium"/>
                <a:cs typeface="Tajawal Medium"/>
                <a:sym typeface="Tajawal Medium"/>
                <a:rtl/>
              </a:rPr>
              <a:t>مدرس تحسين التلاوة للطلاب الجامعيين بمعهد "أولو الألباب" | </a:t>
            </a:r>
            <a:r>
              <a:rPr lang="en-US" sz="1253" dirty="0">
                <a:solidFill>
                  <a:srgbClr val="000000"/>
                </a:solidFill>
                <a:latin typeface="Tajawal Medium"/>
                <a:ea typeface="Tajawal Medium"/>
                <a:cs typeface="Tajawal Medium"/>
                <a:sym typeface="Tajawal Medium"/>
              </a:rPr>
              <a:t>٢٠٢٤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5769395" y="7752868"/>
            <a:ext cx="896436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 rtl="1">
              <a:lnSpc>
                <a:spcPts val="2239"/>
              </a:lnSpc>
              <a:spcBef>
                <a:spcPct val="0"/>
              </a:spcBef>
            </a:pPr>
            <a:r>
              <a:rPr lang="ar-EG" sz="1599" b="1">
                <a:solidFill>
                  <a:srgbClr val="626060"/>
                </a:solidFill>
                <a:latin typeface="Ahlan Bold"/>
                <a:ea typeface="Ahlan Bold"/>
                <a:cs typeface="Ahlan Bold"/>
                <a:sym typeface="Ahlan Bold"/>
                <a:rtl/>
              </a:rPr>
              <a:t>التعليم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1559248" y="7743343"/>
            <a:ext cx="3796218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38790" lvl="1" indent="-119395" algn="just" rtl="1">
              <a:lnSpc>
                <a:spcPts val="1448"/>
              </a:lnSpc>
              <a:buFont typeface="Arial"/>
              <a:buChar char="•"/>
            </a:pPr>
            <a:r>
              <a:rPr lang="ar-EG" sz="1106" u="none" strike="noStrike" dirty="0">
                <a:solidFill>
                  <a:srgbClr val="000000"/>
                </a:solidFill>
                <a:latin typeface="Tajawal Medium"/>
                <a:ea typeface="Tajawal Medium"/>
                <a:cs typeface="Tajawal Medium"/>
                <a:sym typeface="Tajawal Medium"/>
                <a:rtl/>
              </a:rPr>
              <a:t>المدرسة المتوسطة "الإرشاد" بتنغاران | </a:t>
            </a:r>
            <a:r>
              <a:rPr lang="en-US" sz="1106" u="none" strike="noStrike" dirty="0">
                <a:solidFill>
                  <a:srgbClr val="000000"/>
                </a:solidFill>
                <a:latin typeface="Tajawal Medium"/>
                <a:ea typeface="Tajawal Medium"/>
                <a:cs typeface="Tajawal Medium"/>
                <a:sym typeface="Tajawal Medium"/>
              </a:rPr>
              <a:t>٢٠١٧</a:t>
            </a:r>
            <a:r>
              <a:rPr lang="ar-EG" sz="1106" u="none" strike="noStrike" dirty="0">
                <a:solidFill>
                  <a:srgbClr val="000000"/>
                </a:solidFill>
                <a:latin typeface="Tajawal Medium"/>
                <a:ea typeface="Tajawal Medium"/>
                <a:cs typeface="Tajawal Medium"/>
                <a:sym typeface="Tajawal Medium"/>
                <a:rtl/>
              </a:rPr>
              <a:t> - </a:t>
            </a:r>
            <a:r>
              <a:rPr lang="en-US" sz="1106" u="none" strike="noStrike" dirty="0">
                <a:solidFill>
                  <a:srgbClr val="000000"/>
                </a:solidFill>
                <a:latin typeface="Tajawal Medium"/>
                <a:ea typeface="Tajawal Medium"/>
                <a:cs typeface="Tajawal Medium"/>
                <a:sym typeface="Tajawal Medium"/>
              </a:rPr>
              <a:t>٢٠٢٠</a:t>
            </a:r>
          </a:p>
          <a:p>
            <a:pPr marL="238790" lvl="1" indent="-119395" algn="just" rtl="1">
              <a:lnSpc>
                <a:spcPts val="1448"/>
              </a:lnSpc>
              <a:buFont typeface="Arial"/>
              <a:buChar char="•"/>
            </a:pPr>
            <a:r>
              <a:rPr lang="ar-EG" sz="1106" u="none" strike="noStrike" dirty="0">
                <a:solidFill>
                  <a:srgbClr val="000000"/>
                </a:solidFill>
                <a:latin typeface="Tajawal Medium"/>
                <a:ea typeface="Tajawal Medium"/>
                <a:cs typeface="Tajawal Medium"/>
                <a:sym typeface="Tajawal Medium"/>
                <a:rtl/>
              </a:rPr>
              <a:t>المدرسة الثانوية "الإرشاد" بتنغاران | </a:t>
            </a:r>
            <a:r>
              <a:rPr lang="en-US" sz="1106" u="none" strike="noStrike" dirty="0">
                <a:solidFill>
                  <a:srgbClr val="000000"/>
                </a:solidFill>
                <a:latin typeface="Tajawal Medium"/>
                <a:ea typeface="Tajawal Medium"/>
                <a:cs typeface="Tajawal Medium"/>
                <a:sym typeface="Tajawal Medium"/>
              </a:rPr>
              <a:t>٢٠٢١</a:t>
            </a:r>
            <a:r>
              <a:rPr lang="ar-EG" sz="1106" u="none" strike="noStrike" dirty="0">
                <a:solidFill>
                  <a:srgbClr val="000000"/>
                </a:solidFill>
                <a:latin typeface="Tajawal Medium"/>
                <a:ea typeface="Tajawal Medium"/>
                <a:cs typeface="Tajawal Medium"/>
                <a:sym typeface="Tajawal Medium"/>
                <a:rtl/>
              </a:rPr>
              <a:t> - </a:t>
            </a:r>
            <a:r>
              <a:rPr lang="en-US" sz="1106" u="none" strike="noStrike" dirty="0">
                <a:solidFill>
                  <a:srgbClr val="000000"/>
                </a:solidFill>
                <a:latin typeface="Tajawal Medium"/>
                <a:ea typeface="Tajawal Medium"/>
                <a:cs typeface="Tajawal Medium"/>
                <a:sym typeface="Tajawal Medium"/>
              </a:rPr>
              <a:t>٢٠٢٣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4992092" y="6156133"/>
            <a:ext cx="1796439" cy="243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 rtl="1">
              <a:lnSpc>
                <a:spcPts val="1897"/>
              </a:lnSpc>
            </a:pPr>
            <a:r>
              <a:rPr lang="ar-EG" sz="1581" b="1" spc="126" dirty="0">
                <a:solidFill>
                  <a:srgbClr val="FFFFFF"/>
                </a:solidFill>
                <a:latin typeface="Ahlan Bold"/>
                <a:ea typeface="Ahlan Bold"/>
                <a:cs typeface="Ahlan Bold"/>
                <a:sym typeface="Ahlan Bold"/>
                <a:rtl/>
              </a:rPr>
              <a:t>الخبرات العلميية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-1865277" y="8436128"/>
            <a:ext cx="4744614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37489" lvl="1" indent="-118744" algn="just" rtl="1">
              <a:lnSpc>
                <a:spcPts val="1440"/>
              </a:lnSpc>
              <a:buFont typeface="Arial"/>
              <a:buChar char="•"/>
            </a:pPr>
            <a:r>
              <a:rPr lang="ar-EG" sz="1099">
                <a:solidFill>
                  <a:srgbClr val="FFFFFF"/>
                </a:solidFill>
                <a:latin typeface="Tajawal Medium"/>
                <a:ea typeface="Tajawal Medium"/>
                <a:cs typeface="Tajawal Medium"/>
                <a:sym typeface="Tajawal Medium"/>
                <a:rtl/>
              </a:rPr>
              <a:t>لتصميم الجرافيكي</a:t>
            </a:r>
          </a:p>
          <a:p>
            <a:pPr marL="237489" lvl="1" indent="-118744" algn="just" rtl="1">
              <a:lnSpc>
                <a:spcPts val="1440"/>
              </a:lnSpc>
              <a:buFont typeface="Arial"/>
              <a:buChar char="•"/>
            </a:pPr>
            <a:r>
              <a:rPr lang="ar-EG" sz="1099">
                <a:solidFill>
                  <a:srgbClr val="FFFFFF"/>
                </a:solidFill>
                <a:latin typeface="Tajawal Medium"/>
                <a:ea typeface="Tajawal Medium"/>
                <a:cs typeface="Tajawal Medium"/>
                <a:sym typeface="Tajawal Medium"/>
                <a:rtl/>
              </a:rPr>
              <a:t>تحرير الفيديو (المونتاج)</a:t>
            </a:r>
          </a:p>
          <a:p>
            <a:pPr marL="237489" lvl="1" indent="-118744" algn="just" rtl="1">
              <a:lnSpc>
                <a:spcPts val="1440"/>
              </a:lnSpc>
              <a:buFont typeface="Arial"/>
              <a:buChar char="•"/>
            </a:pPr>
            <a:r>
              <a:rPr lang="ar-EG" sz="1099">
                <a:solidFill>
                  <a:srgbClr val="FFFFFF"/>
                </a:solidFill>
                <a:latin typeface="Tajawal Medium"/>
                <a:ea typeface="Tajawal Medium"/>
                <a:cs typeface="Tajawal Medium"/>
                <a:sym typeface="Tajawal Medium"/>
                <a:rtl/>
              </a:rPr>
              <a:t>إجادة </a:t>
            </a:r>
            <a:r>
              <a:rPr lang="ar-EG" sz="1099" u="none" strike="noStrike">
                <a:solidFill>
                  <a:srgbClr val="FFFFFF"/>
                </a:solidFill>
                <a:latin typeface="Tajawal Medium"/>
                <a:ea typeface="Tajawal Medium"/>
                <a:cs typeface="Tajawal Medium"/>
                <a:sym typeface="Tajawal Medium"/>
                <a:rtl/>
              </a:rPr>
              <a:t>اللغة العربية بطلاقة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4415236" y="2356443"/>
            <a:ext cx="1538708" cy="209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 rtl="1">
              <a:lnSpc>
                <a:spcPts val="1562"/>
              </a:lnSpc>
            </a:pPr>
            <a:r>
              <a:rPr lang="ar-EG" sz="1116" b="1">
                <a:solidFill>
                  <a:srgbClr val="1F262C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جيلاجب, إندونيسيا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2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40"/>
          <p:cNvGrpSpPr/>
          <p:nvPr/>
        </p:nvGrpSpPr>
        <p:grpSpPr>
          <a:xfrm rot="-10800000">
            <a:off x="4671178" y="6353774"/>
            <a:ext cx="6655576" cy="6285822"/>
            <a:chOff x="-13165" y="-27207"/>
            <a:chExt cx="685800" cy="647700"/>
          </a:xfrm>
        </p:grpSpPr>
        <p:sp>
          <p:nvSpPr>
            <p:cNvPr id="41" name="Freeform 41"/>
            <p:cNvSpPr/>
            <p:nvPr/>
          </p:nvSpPr>
          <p:spPr>
            <a:xfrm>
              <a:off x="-13165" y="-27207"/>
              <a:ext cx="685800" cy="647700"/>
            </a:xfrm>
            <a:custGeom>
              <a:avLst/>
              <a:gdLst/>
              <a:ahLst/>
              <a:cxnLst/>
              <a:rect l="l" t="t" r="r" b="b"/>
              <a:pathLst>
                <a:path w="685800" h="647700">
                  <a:moveTo>
                    <a:pt x="624840" y="133350"/>
                  </a:moveTo>
                  <a:lnTo>
                    <a:pt x="525780" y="269240"/>
                  </a:lnTo>
                  <a:lnTo>
                    <a:pt x="685800" y="321310"/>
                  </a:lnTo>
                  <a:lnTo>
                    <a:pt x="615950" y="537210"/>
                  </a:lnTo>
                  <a:lnTo>
                    <a:pt x="455930" y="485140"/>
                  </a:lnTo>
                  <a:lnTo>
                    <a:pt x="455930" y="647700"/>
                  </a:lnTo>
                  <a:lnTo>
                    <a:pt x="229870" y="647700"/>
                  </a:lnTo>
                  <a:lnTo>
                    <a:pt x="229870" y="485140"/>
                  </a:lnTo>
                  <a:lnTo>
                    <a:pt x="69850" y="537210"/>
                  </a:lnTo>
                  <a:lnTo>
                    <a:pt x="0" y="321310"/>
                  </a:lnTo>
                  <a:lnTo>
                    <a:pt x="160020" y="269240"/>
                  </a:lnTo>
                  <a:lnTo>
                    <a:pt x="60960" y="133350"/>
                  </a:lnTo>
                  <a:lnTo>
                    <a:pt x="243840" y="0"/>
                  </a:lnTo>
                  <a:lnTo>
                    <a:pt x="342900" y="135890"/>
                  </a:lnTo>
                  <a:lnTo>
                    <a:pt x="441960" y="0"/>
                  </a:lnTo>
                  <a:lnTo>
                    <a:pt x="624840" y="133350"/>
                  </a:lnTo>
                  <a:close/>
                </a:path>
              </a:pathLst>
            </a:custGeom>
            <a:gradFill rotWithShape="1">
              <a:gsLst>
                <a:gs pos="0">
                  <a:srgbClr val="FEFDF9">
                    <a:alpha val="0"/>
                  </a:srgbClr>
                </a:gs>
                <a:gs pos="50000">
                  <a:srgbClr val="FEFDF9">
                    <a:alpha val="10000"/>
                  </a:srgbClr>
                </a:gs>
                <a:gs pos="100000">
                  <a:srgbClr val="FEFDF9">
                    <a:alpha val="0"/>
                  </a:srgbClr>
                </a:gs>
              </a:gsLst>
              <a:lin ang="0"/>
            </a:gradFill>
          </p:spPr>
        </p:sp>
        <p:sp>
          <p:nvSpPr>
            <p:cNvPr id="42" name="TextBox 42"/>
            <p:cNvSpPr txBox="1"/>
            <p:nvPr/>
          </p:nvSpPr>
          <p:spPr>
            <a:xfrm>
              <a:off x="171450" y="123825"/>
              <a:ext cx="342900" cy="371475"/>
            </a:xfrm>
            <a:prstGeom prst="rect">
              <a:avLst/>
            </a:prstGeom>
          </p:spPr>
          <p:txBody>
            <a:bodyPr lIns="39411" tIns="39411" rIns="39411" bIns="39411" rtlCol="0" anchor="ctr"/>
            <a:lstStyle/>
            <a:p>
              <a:pPr algn="ctr">
                <a:lnSpc>
                  <a:spcPts val="1303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" name="Freeform 2"/>
          <p:cNvSpPr/>
          <p:nvPr/>
        </p:nvSpPr>
        <p:spPr>
          <a:xfrm>
            <a:off x="-248109" y="-461832"/>
            <a:ext cx="8266124" cy="11439422"/>
          </a:xfrm>
          <a:custGeom>
            <a:avLst/>
            <a:gdLst/>
            <a:ahLst/>
            <a:cxnLst/>
            <a:rect l="l" t="t" r="r" b="b"/>
            <a:pathLst>
              <a:path w="8266124" h="11439422">
                <a:moveTo>
                  <a:pt x="0" y="0"/>
                </a:moveTo>
                <a:lnTo>
                  <a:pt x="8266124" y="0"/>
                </a:lnTo>
                <a:lnTo>
                  <a:pt x="8266124" y="11439422"/>
                </a:lnTo>
                <a:lnTo>
                  <a:pt x="0" y="114394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"/>
            </a:blip>
            <a:stretch>
              <a:fillRect l="-2464" t="-6853" r="-2464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441861" y="415491"/>
            <a:ext cx="6676279" cy="9809756"/>
            <a:chOff x="0" y="0"/>
            <a:chExt cx="2392628" cy="351559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392628" cy="3515595"/>
            </a:xfrm>
            <a:custGeom>
              <a:avLst/>
              <a:gdLst/>
              <a:ahLst/>
              <a:cxnLst/>
              <a:rect l="l" t="t" r="r" b="b"/>
              <a:pathLst>
                <a:path w="2392628" h="3515595">
                  <a:moveTo>
                    <a:pt x="0" y="0"/>
                  </a:moveTo>
                  <a:lnTo>
                    <a:pt x="2392628" y="0"/>
                  </a:lnTo>
                  <a:lnTo>
                    <a:pt x="2392628" y="3515595"/>
                  </a:lnTo>
                  <a:lnTo>
                    <a:pt x="0" y="3515595"/>
                  </a:lnTo>
                  <a:close/>
                </a:path>
              </a:pathLst>
            </a:custGeom>
            <a:ln w="19050" cap="sq">
              <a:solidFill>
                <a:srgbClr val="D1B38A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19050"/>
              <a:ext cx="2392628" cy="34965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14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73969" y="663715"/>
            <a:ext cx="6212062" cy="1986148"/>
            <a:chOff x="0" y="0"/>
            <a:chExt cx="2226263" cy="71179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26263" cy="711790"/>
            </a:xfrm>
            <a:custGeom>
              <a:avLst/>
              <a:gdLst/>
              <a:ahLst/>
              <a:cxnLst/>
              <a:rect l="l" t="t" r="r" b="b"/>
              <a:pathLst>
                <a:path w="2226263" h="711790">
                  <a:moveTo>
                    <a:pt x="17448" y="0"/>
                  </a:moveTo>
                  <a:lnTo>
                    <a:pt x="2208815" y="0"/>
                  </a:lnTo>
                  <a:cubicBezTo>
                    <a:pt x="2213443" y="0"/>
                    <a:pt x="2217881" y="1838"/>
                    <a:pt x="2221153" y="5110"/>
                  </a:cubicBezTo>
                  <a:cubicBezTo>
                    <a:pt x="2224425" y="8382"/>
                    <a:pt x="2226263" y="12820"/>
                    <a:pt x="2226263" y="17448"/>
                  </a:cubicBezTo>
                  <a:lnTo>
                    <a:pt x="2226263" y="694343"/>
                  </a:lnTo>
                  <a:cubicBezTo>
                    <a:pt x="2226263" y="703979"/>
                    <a:pt x="2218451" y="711790"/>
                    <a:pt x="2208815" y="711790"/>
                  </a:cubicBezTo>
                  <a:lnTo>
                    <a:pt x="17448" y="711790"/>
                  </a:lnTo>
                  <a:cubicBezTo>
                    <a:pt x="12820" y="711790"/>
                    <a:pt x="8382" y="709952"/>
                    <a:pt x="5110" y="706680"/>
                  </a:cubicBezTo>
                  <a:cubicBezTo>
                    <a:pt x="1838" y="703408"/>
                    <a:pt x="0" y="698970"/>
                    <a:pt x="0" y="694343"/>
                  </a:cubicBezTo>
                  <a:lnTo>
                    <a:pt x="0" y="17448"/>
                  </a:lnTo>
                  <a:cubicBezTo>
                    <a:pt x="0" y="7812"/>
                    <a:pt x="7812" y="0"/>
                    <a:pt x="17448" y="0"/>
                  </a:cubicBezTo>
                  <a:close/>
                </a:path>
              </a:pathLst>
            </a:custGeom>
            <a:solidFill>
              <a:srgbClr val="FFE4BE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19050"/>
              <a:ext cx="2226263" cy="692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14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73969" y="663715"/>
            <a:ext cx="1482365" cy="1986148"/>
            <a:chOff x="0" y="0"/>
            <a:chExt cx="472965" cy="63370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72965" cy="633703"/>
            </a:xfrm>
            <a:custGeom>
              <a:avLst/>
              <a:gdLst/>
              <a:ahLst/>
              <a:cxnLst/>
              <a:rect l="l" t="t" r="r" b="b"/>
              <a:pathLst>
                <a:path w="472965" h="633703">
                  <a:moveTo>
                    <a:pt x="36559" y="0"/>
                  </a:moveTo>
                  <a:lnTo>
                    <a:pt x="436406" y="0"/>
                  </a:lnTo>
                  <a:cubicBezTo>
                    <a:pt x="456597" y="0"/>
                    <a:pt x="472965" y="16368"/>
                    <a:pt x="472965" y="36559"/>
                  </a:cubicBezTo>
                  <a:lnTo>
                    <a:pt x="472965" y="597144"/>
                  </a:lnTo>
                  <a:cubicBezTo>
                    <a:pt x="472965" y="606840"/>
                    <a:pt x="469113" y="616139"/>
                    <a:pt x="462257" y="622995"/>
                  </a:cubicBezTo>
                  <a:cubicBezTo>
                    <a:pt x="455401" y="629851"/>
                    <a:pt x="446102" y="633703"/>
                    <a:pt x="436406" y="633703"/>
                  </a:cubicBezTo>
                  <a:lnTo>
                    <a:pt x="36559" y="633703"/>
                  </a:lnTo>
                  <a:cubicBezTo>
                    <a:pt x="26863" y="633703"/>
                    <a:pt x="17564" y="629851"/>
                    <a:pt x="10708" y="622995"/>
                  </a:cubicBezTo>
                  <a:cubicBezTo>
                    <a:pt x="3852" y="616139"/>
                    <a:pt x="0" y="606840"/>
                    <a:pt x="0" y="597144"/>
                  </a:cubicBezTo>
                  <a:lnTo>
                    <a:pt x="0" y="36559"/>
                  </a:lnTo>
                  <a:cubicBezTo>
                    <a:pt x="0" y="16368"/>
                    <a:pt x="16368" y="0"/>
                    <a:pt x="36559" y="0"/>
                  </a:cubicBezTo>
                  <a:close/>
                </a:path>
              </a:pathLst>
            </a:custGeom>
            <a:blipFill>
              <a:blip r:embed="rId3"/>
              <a:stretch>
                <a:fillRect l="-134566" r="-206418" b="-28262"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1" name="AutoShape 11"/>
          <p:cNvSpPr/>
          <p:nvPr/>
        </p:nvSpPr>
        <p:spPr>
          <a:xfrm>
            <a:off x="441861" y="4259588"/>
            <a:ext cx="6676279" cy="0"/>
          </a:xfrm>
          <a:prstGeom prst="line">
            <a:avLst/>
          </a:prstGeom>
          <a:ln w="19050" cap="flat">
            <a:solidFill>
              <a:srgbClr val="D1B38A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AutoShape 12"/>
          <p:cNvSpPr/>
          <p:nvPr/>
        </p:nvSpPr>
        <p:spPr>
          <a:xfrm flipV="1">
            <a:off x="441861" y="5872353"/>
            <a:ext cx="6641289" cy="0"/>
          </a:xfrm>
          <a:prstGeom prst="line">
            <a:avLst/>
          </a:prstGeom>
          <a:ln w="19050" cap="flat">
            <a:solidFill>
              <a:srgbClr val="D1B38A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Freeform 13"/>
          <p:cNvSpPr/>
          <p:nvPr/>
        </p:nvSpPr>
        <p:spPr>
          <a:xfrm>
            <a:off x="911631" y="5182945"/>
            <a:ext cx="218758" cy="218758"/>
          </a:xfrm>
          <a:custGeom>
            <a:avLst/>
            <a:gdLst/>
            <a:ahLst/>
            <a:cxnLst/>
            <a:rect l="l" t="t" r="r" b="b"/>
            <a:pathLst>
              <a:path w="218758" h="218758">
                <a:moveTo>
                  <a:pt x="0" y="0"/>
                </a:moveTo>
                <a:lnTo>
                  <a:pt x="218758" y="0"/>
                </a:lnTo>
                <a:lnTo>
                  <a:pt x="218758" y="218758"/>
                </a:lnTo>
                <a:lnTo>
                  <a:pt x="0" y="2187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895624" y="5546099"/>
            <a:ext cx="218758" cy="218758"/>
          </a:xfrm>
          <a:custGeom>
            <a:avLst/>
            <a:gdLst/>
            <a:ahLst/>
            <a:cxnLst/>
            <a:rect l="l" t="t" r="r" b="b"/>
            <a:pathLst>
              <a:path w="218758" h="218758">
                <a:moveTo>
                  <a:pt x="0" y="0"/>
                </a:moveTo>
                <a:lnTo>
                  <a:pt x="218758" y="0"/>
                </a:lnTo>
                <a:lnTo>
                  <a:pt x="218758" y="218758"/>
                </a:lnTo>
                <a:lnTo>
                  <a:pt x="0" y="2187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900229" y="5918838"/>
            <a:ext cx="209548" cy="209548"/>
          </a:xfrm>
          <a:custGeom>
            <a:avLst/>
            <a:gdLst/>
            <a:ahLst/>
            <a:cxnLst/>
            <a:rect l="l" t="t" r="r" b="b"/>
            <a:pathLst>
              <a:path w="209548" h="209548">
                <a:moveTo>
                  <a:pt x="0" y="0"/>
                </a:moveTo>
                <a:lnTo>
                  <a:pt x="209548" y="0"/>
                </a:lnTo>
                <a:lnTo>
                  <a:pt x="209548" y="209548"/>
                </a:lnTo>
                <a:lnTo>
                  <a:pt x="0" y="2095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5976732" y="7643429"/>
            <a:ext cx="132441" cy="132180"/>
          </a:xfrm>
          <a:custGeom>
            <a:avLst/>
            <a:gdLst/>
            <a:ahLst/>
            <a:cxnLst/>
            <a:rect l="l" t="t" r="r" b="b"/>
            <a:pathLst>
              <a:path w="132441" h="132180">
                <a:moveTo>
                  <a:pt x="0" y="0"/>
                </a:moveTo>
                <a:lnTo>
                  <a:pt x="132441" y="0"/>
                </a:lnTo>
                <a:lnTo>
                  <a:pt x="132441" y="132179"/>
                </a:lnTo>
                <a:lnTo>
                  <a:pt x="0" y="1321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6201901" y="7643429"/>
            <a:ext cx="132441" cy="132180"/>
          </a:xfrm>
          <a:custGeom>
            <a:avLst/>
            <a:gdLst/>
            <a:ahLst/>
            <a:cxnLst/>
            <a:rect l="l" t="t" r="r" b="b"/>
            <a:pathLst>
              <a:path w="132441" h="132180">
                <a:moveTo>
                  <a:pt x="0" y="0"/>
                </a:moveTo>
                <a:lnTo>
                  <a:pt x="132441" y="0"/>
                </a:lnTo>
                <a:lnTo>
                  <a:pt x="132441" y="132179"/>
                </a:lnTo>
                <a:lnTo>
                  <a:pt x="0" y="1321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6707044" y="5986653"/>
            <a:ext cx="224456" cy="226437"/>
          </a:xfrm>
          <a:custGeom>
            <a:avLst/>
            <a:gdLst/>
            <a:ahLst/>
            <a:cxnLst/>
            <a:rect l="l" t="t" r="r" b="b"/>
            <a:pathLst>
              <a:path w="224456" h="226437">
                <a:moveTo>
                  <a:pt x="0" y="0"/>
                </a:moveTo>
                <a:lnTo>
                  <a:pt x="224456" y="0"/>
                </a:lnTo>
                <a:lnTo>
                  <a:pt x="224456" y="226437"/>
                </a:lnTo>
                <a:lnTo>
                  <a:pt x="0" y="22643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5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2154697" y="573690"/>
            <a:ext cx="192046" cy="2076173"/>
          </a:xfrm>
          <a:custGeom>
            <a:avLst/>
            <a:gdLst/>
            <a:ahLst/>
            <a:cxnLst/>
            <a:rect l="l" t="t" r="r" b="b"/>
            <a:pathLst>
              <a:path w="192046" h="2076173">
                <a:moveTo>
                  <a:pt x="0" y="0"/>
                </a:moveTo>
                <a:lnTo>
                  <a:pt x="192046" y="0"/>
                </a:lnTo>
                <a:lnTo>
                  <a:pt x="192046" y="2076173"/>
                </a:lnTo>
                <a:lnTo>
                  <a:pt x="0" y="207617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2159337" y="697514"/>
            <a:ext cx="192046" cy="2076173"/>
          </a:xfrm>
          <a:custGeom>
            <a:avLst/>
            <a:gdLst/>
            <a:ahLst/>
            <a:cxnLst/>
            <a:rect l="l" t="t" r="r" b="b"/>
            <a:pathLst>
              <a:path w="192046" h="2076173">
                <a:moveTo>
                  <a:pt x="0" y="0"/>
                </a:moveTo>
                <a:lnTo>
                  <a:pt x="192046" y="0"/>
                </a:lnTo>
                <a:lnTo>
                  <a:pt x="192046" y="2076173"/>
                </a:lnTo>
                <a:lnTo>
                  <a:pt x="0" y="207617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1" name="AutoShape 21"/>
          <p:cNvSpPr/>
          <p:nvPr/>
        </p:nvSpPr>
        <p:spPr>
          <a:xfrm>
            <a:off x="2623083" y="1979834"/>
            <a:ext cx="3961228" cy="0"/>
          </a:xfrm>
          <a:prstGeom prst="line">
            <a:avLst/>
          </a:prstGeom>
          <a:ln w="19050" cap="flat">
            <a:solidFill>
              <a:srgbClr val="1F262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2" name="Freeform 22"/>
          <p:cNvSpPr/>
          <p:nvPr/>
        </p:nvSpPr>
        <p:spPr>
          <a:xfrm>
            <a:off x="6431878" y="2364723"/>
            <a:ext cx="152433" cy="152433"/>
          </a:xfrm>
          <a:custGeom>
            <a:avLst/>
            <a:gdLst/>
            <a:ahLst/>
            <a:cxnLst/>
            <a:rect l="l" t="t" r="r" b="b"/>
            <a:pathLst>
              <a:path w="152433" h="152433">
                <a:moveTo>
                  <a:pt x="0" y="0"/>
                </a:moveTo>
                <a:lnTo>
                  <a:pt x="152432" y="0"/>
                </a:lnTo>
                <a:lnTo>
                  <a:pt x="152432" y="152433"/>
                </a:lnTo>
                <a:lnTo>
                  <a:pt x="0" y="1524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3" name="Freeform 23"/>
          <p:cNvSpPr/>
          <p:nvPr/>
        </p:nvSpPr>
        <p:spPr>
          <a:xfrm>
            <a:off x="4415396" y="2237228"/>
            <a:ext cx="183604" cy="110163"/>
          </a:xfrm>
          <a:custGeom>
            <a:avLst/>
            <a:gdLst/>
            <a:ahLst/>
            <a:cxnLst/>
            <a:rect l="l" t="t" r="r" b="b"/>
            <a:pathLst>
              <a:path w="183604" h="110163">
                <a:moveTo>
                  <a:pt x="0" y="0"/>
                </a:moveTo>
                <a:lnTo>
                  <a:pt x="183604" y="0"/>
                </a:lnTo>
                <a:lnTo>
                  <a:pt x="183604" y="110163"/>
                </a:lnTo>
                <a:lnTo>
                  <a:pt x="0" y="1101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4" name="Freeform 24"/>
          <p:cNvSpPr/>
          <p:nvPr/>
        </p:nvSpPr>
        <p:spPr>
          <a:xfrm>
            <a:off x="6434800" y="2058604"/>
            <a:ext cx="117567" cy="178624"/>
          </a:xfrm>
          <a:custGeom>
            <a:avLst/>
            <a:gdLst/>
            <a:ahLst/>
            <a:cxnLst/>
            <a:rect l="l" t="t" r="r" b="b"/>
            <a:pathLst>
              <a:path w="117567" h="178624">
                <a:moveTo>
                  <a:pt x="0" y="0"/>
                </a:moveTo>
                <a:lnTo>
                  <a:pt x="117568" y="0"/>
                </a:lnTo>
                <a:lnTo>
                  <a:pt x="117568" y="178624"/>
                </a:lnTo>
                <a:lnTo>
                  <a:pt x="0" y="1786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25" name="Group 25"/>
          <p:cNvGrpSpPr/>
          <p:nvPr/>
        </p:nvGrpSpPr>
        <p:grpSpPr>
          <a:xfrm>
            <a:off x="793789" y="4513307"/>
            <a:ext cx="1018955" cy="295432"/>
            <a:chOff x="0" y="0"/>
            <a:chExt cx="365171" cy="105876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365171" cy="105876"/>
            </a:xfrm>
            <a:custGeom>
              <a:avLst/>
              <a:gdLst/>
              <a:ahLst/>
              <a:cxnLst/>
              <a:rect l="l" t="t" r="r" b="b"/>
              <a:pathLst>
                <a:path w="365171" h="105876">
                  <a:moveTo>
                    <a:pt x="0" y="0"/>
                  </a:moveTo>
                  <a:lnTo>
                    <a:pt x="365171" y="0"/>
                  </a:lnTo>
                  <a:lnTo>
                    <a:pt x="365171" y="105876"/>
                  </a:lnTo>
                  <a:lnTo>
                    <a:pt x="0" y="105876"/>
                  </a:lnTo>
                  <a:close/>
                </a:path>
              </a:pathLst>
            </a:custGeom>
            <a:solidFill>
              <a:srgbClr val="FFE4BE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-28575"/>
              <a:ext cx="365171" cy="1344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38"/>
                </a:lnSpc>
              </a:pPr>
              <a:endParaRPr/>
            </a:p>
          </p:txBody>
        </p:sp>
      </p:grpSp>
      <p:sp>
        <p:nvSpPr>
          <p:cNvPr id="28" name="Freeform 28"/>
          <p:cNvSpPr/>
          <p:nvPr/>
        </p:nvSpPr>
        <p:spPr>
          <a:xfrm>
            <a:off x="1669107" y="4537933"/>
            <a:ext cx="107638" cy="107426"/>
          </a:xfrm>
          <a:custGeom>
            <a:avLst/>
            <a:gdLst/>
            <a:ahLst/>
            <a:cxnLst/>
            <a:rect l="l" t="t" r="r" b="b"/>
            <a:pathLst>
              <a:path w="107638" h="107426">
                <a:moveTo>
                  <a:pt x="0" y="0"/>
                </a:moveTo>
                <a:lnTo>
                  <a:pt x="107638" y="0"/>
                </a:lnTo>
                <a:lnTo>
                  <a:pt x="107638" y="107426"/>
                </a:lnTo>
                <a:lnTo>
                  <a:pt x="0" y="1074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29" name="Group 29"/>
          <p:cNvGrpSpPr/>
          <p:nvPr/>
        </p:nvGrpSpPr>
        <p:grpSpPr>
          <a:xfrm>
            <a:off x="2210342" y="4513307"/>
            <a:ext cx="1171356" cy="295432"/>
            <a:chOff x="0" y="0"/>
            <a:chExt cx="419787" cy="105876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419787" cy="105876"/>
            </a:xfrm>
            <a:custGeom>
              <a:avLst/>
              <a:gdLst/>
              <a:ahLst/>
              <a:cxnLst/>
              <a:rect l="l" t="t" r="r" b="b"/>
              <a:pathLst>
                <a:path w="419787" h="105876">
                  <a:moveTo>
                    <a:pt x="0" y="0"/>
                  </a:moveTo>
                  <a:lnTo>
                    <a:pt x="419787" y="0"/>
                  </a:lnTo>
                  <a:lnTo>
                    <a:pt x="419787" y="105876"/>
                  </a:lnTo>
                  <a:lnTo>
                    <a:pt x="0" y="105876"/>
                  </a:lnTo>
                  <a:close/>
                </a:path>
              </a:pathLst>
            </a:custGeom>
            <a:solidFill>
              <a:srgbClr val="FFE4BE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0" y="-28575"/>
              <a:ext cx="419787" cy="1344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38"/>
                </a:lnSpc>
              </a:pPr>
              <a:endParaRPr/>
            </a:p>
          </p:txBody>
        </p:sp>
      </p:grpSp>
      <p:sp>
        <p:nvSpPr>
          <p:cNvPr id="32" name="Freeform 32"/>
          <p:cNvSpPr/>
          <p:nvPr/>
        </p:nvSpPr>
        <p:spPr>
          <a:xfrm>
            <a:off x="3531399" y="4553597"/>
            <a:ext cx="107638" cy="107426"/>
          </a:xfrm>
          <a:custGeom>
            <a:avLst/>
            <a:gdLst/>
            <a:ahLst/>
            <a:cxnLst/>
            <a:rect l="l" t="t" r="r" b="b"/>
            <a:pathLst>
              <a:path w="107638" h="107426">
                <a:moveTo>
                  <a:pt x="0" y="0"/>
                </a:moveTo>
                <a:lnTo>
                  <a:pt x="107638" y="0"/>
                </a:lnTo>
                <a:lnTo>
                  <a:pt x="107638" y="107426"/>
                </a:lnTo>
                <a:lnTo>
                  <a:pt x="0" y="1074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3" name="TextBox 33"/>
          <p:cNvSpPr txBox="1"/>
          <p:nvPr/>
        </p:nvSpPr>
        <p:spPr>
          <a:xfrm>
            <a:off x="5266632" y="6065203"/>
            <a:ext cx="1552640" cy="238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 rtl="1">
              <a:lnSpc>
                <a:spcPts val="1897"/>
              </a:lnSpc>
            </a:pPr>
            <a:r>
              <a:rPr lang="ar-EG" sz="1581" b="1" spc="126">
                <a:solidFill>
                  <a:srgbClr val="EFEFEF"/>
                </a:solidFill>
                <a:latin typeface="Ahlan Bold"/>
                <a:ea typeface="Ahlan Bold"/>
                <a:cs typeface="Ahlan Bold"/>
                <a:sym typeface="Ahlan Bold"/>
                <a:rtl/>
              </a:rPr>
              <a:t>الإنجــــازات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213907" y="6379528"/>
            <a:ext cx="5645186" cy="7928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9082" lvl="1" indent="-129541" algn="just" rtl="1">
              <a:lnSpc>
                <a:spcPts val="1272"/>
              </a:lnSpc>
              <a:buFont typeface="Arial"/>
              <a:buChar char="•"/>
            </a:pPr>
            <a:r>
              <a:rPr lang="ar-EG" sz="1200">
                <a:solidFill>
                  <a:srgbClr val="FFE9CA"/>
                </a:solidFill>
                <a:latin typeface="Tajawal"/>
                <a:ea typeface="Tajawal"/>
                <a:cs typeface="Tajawal"/>
                <a:sym typeface="Tajawal"/>
                <a:rtl/>
              </a:rPr>
              <a:t>حافظ للقرآن الكريم كاملاً (</a:t>
            </a:r>
            <a:r>
              <a:rPr lang="en-US" sz="1200">
                <a:solidFill>
                  <a:srgbClr val="FFE9CA"/>
                </a:solidFill>
                <a:latin typeface="Tajawal"/>
                <a:ea typeface="Tajawal"/>
                <a:cs typeface="Tajawal"/>
                <a:sym typeface="Tajawal"/>
              </a:rPr>
              <a:t>٣٠</a:t>
            </a:r>
            <a:r>
              <a:rPr lang="ar-EG" sz="1200">
                <a:solidFill>
                  <a:srgbClr val="FFE9CA"/>
                </a:solidFill>
                <a:latin typeface="Tajawal"/>
                <a:ea typeface="Tajawal"/>
                <a:cs typeface="Tajawal"/>
                <a:sym typeface="Tajawal"/>
                <a:rtl/>
              </a:rPr>
              <a:t> جزءاً)</a:t>
            </a:r>
          </a:p>
          <a:p>
            <a:pPr marL="259082" lvl="1" indent="-129541" algn="just" rtl="1">
              <a:lnSpc>
                <a:spcPts val="1272"/>
              </a:lnSpc>
              <a:buFont typeface="Arial"/>
              <a:buChar char="•"/>
            </a:pPr>
            <a:r>
              <a:rPr lang="ar-EG" sz="1200">
                <a:solidFill>
                  <a:srgbClr val="FFE9CA"/>
                </a:solidFill>
                <a:latin typeface="Tajawal"/>
                <a:ea typeface="Tajawal"/>
                <a:cs typeface="Tajawal"/>
                <a:sym typeface="Tajawal"/>
                <a:rtl/>
              </a:rPr>
              <a:t>المركز افي مسابقة تلاوة القرآن الكريم - فرع "فهم القرآن" | على مستوى مقاطعة جاوة الوسطى (</a:t>
            </a:r>
            <a:r>
              <a:rPr lang="en-US" sz="1200">
                <a:solidFill>
                  <a:srgbClr val="FFE9CA"/>
                </a:solidFill>
                <a:latin typeface="Tajawal"/>
                <a:ea typeface="Tajawal"/>
                <a:cs typeface="Tajawal"/>
                <a:sym typeface="Tajawal"/>
              </a:rPr>
              <a:t>٢٠٢٣</a:t>
            </a:r>
            <a:r>
              <a:rPr lang="ar-EG" sz="1200">
                <a:solidFill>
                  <a:srgbClr val="FFE9CA"/>
                </a:solidFill>
                <a:latin typeface="Tajawal"/>
                <a:ea typeface="Tajawal"/>
                <a:cs typeface="Tajawal"/>
                <a:sym typeface="Tajawal"/>
                <a:rtl/>
              </a:rPr>
              <a:t>)</a:t>
            </a:r>
          </a:p>
          <a:p>
            <a:pPr marL="259082" lvl="1" indent="-129541" algn="just" rtl="1">
              <a:lnSpc>
                <a:spcPts val="1272"/>
              </a:lnSpc>
              <a:spcBef>
                <a:spcPct val="0"/>
              </a:spcBef>
              <a:buFont typeface="Arial"/>
              <a:buChar char="•"/>
            </a:pPr>
            <a:r>
              <a:rPr lang="ar-EG" sz="1200">
                <a:solidFill>
                  <a:srgbClr val="FFE9CA"/>
                </a:solidFill>
                <a:latin typeface="Tajawal"/>
                <a:ea typeface="Tajawal"/>
                <a:cs typeface="Tajawal"/>
                <a:sym typeface="Tajawal"/>
                <a:rtl/>
              </a:rPr>
              <a:t>المركز الأول في مسابقة المواد الدينية والفنون الإسلامية (</a:t>
            </a:r>
            <a:r>
              <a:rPr lang="en-US" sz="1200">
                <a:solidFill>
                  <a:srgbClr val="FFE9CA"/>
                </a:solidFill>
                <a:latin typeface="Tajawal"/>
                <a:ea typeface="Tajawal"/>
                <a:cs typeface="Tajawal"/>
                <a:sym typeface="Tajawal"/>
              </a:rPr>
              <a:t>MAPSI</a:t>
            </a:r>
            <a:r>
              <a:rPr lang="ar-EG" sz="1200">
                <a:solidFill>
                  <a:srgbClr val="FFE9CA"/>
                </a:solidFill>
                <a:latin typeface="Tajawal"/>
                <a:ea typeface="Tajawal"/>
                <a:cs typeface="Tajawal"/>
                <a:sym typeface="Tajawal"/>
                <a:rtl/>
              </a:rPr>
              <a:t>) - فرع تكنولوجيا المعلومات والاتصالات | على مستوى منطقة جيروكليجي (</a:t>
            </a:r>
            <a:r>
              <a:rPr lang="en-US" sz="1200">
                <a:solidFill>
                  <a:srgbClr val="FFE9CA"/>
                </a:solidFill>
                <a:latin typeface="Tajawal"/>
                <a:ea typeface="Tajawal"/>
                <a:cs typeface="Tajawal"/>
                <a:sym typeface="Tajawal"/>
              </a:rPr>
              <a:t>٢٠١٥</a:t>
            </a:r>
            <a:r>
              <a:rPr lang="ar-EG" sz="1200">
                <a:solidFill>
                  <a:srgbClr val="FFE9CA"/>
                </a:solidFill>
                <a:latin typeface="Tajawal"/>
                <a:ea typeface="Tajawal"/>
                <a:cs typeface="Tajawal"/>
                <a:sym typeface="Tajawal"/>
                <a:rtl/>
              </a:rPr>
              <a:t>)</a:t>
            </a:r>
          </a:p>
        </p:txBody>
      </p:sp>
      <p:sp>
        <p:nvSpPr>
          <p:cNvPr id="35" name="AutoShape 35"/>
          <p:cNvSpPr/>
          <p:nvPr/>
        </p:nvSpPr>
        <p:spPr>
          <a:xfrm>
            <a:off x="469109" y="7956583"/>
            <a:ext cx="6621781" cy="0"/>
          </a:xfrm>
          <a:prstGeom prst="line">
            <a:avLst/>
          </a:prstGeom>
          <a:ln w="19050" cap="flat">
            <a:solidFill>
              <a:srgbClr val="D1B38A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6" name="Freeform 36"/>
          <p:cNvSpPr/>
          <p:nvPr/>
        </p:nvSpPr>
        <p:spPr>
          <a:xfrm>
            <a:off x="6714785" y="8070883"/>
            <a:ext cx="224456" cy="226437"/>
          </a:xfrm>
          <a:custGeom>
            <a:avLst/>
            <a:gdLst/>
            <a:ahLst/>
            <a:cxnLst/>
            <a:rect l="l" t="t" r="r" b="b"/>
            <a:pathLst>
              <a:path w="224456" h="226437">
                <a:moveTo>
                  <a:pt x="0" y="0"/>
                </a:moveTo>
                <a:lnTo>
                  <a:pt x="224456" y="0"/>
                </a:lnTo>
                <a:lnTo>
                  <a:pt x="224456" y="226438"/>
                </a:lnTo>
                <a:lnTo>
                  <a:pt x="0" y="22643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5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37" name="TextBox 37"/>
          <p:cNvSpPr txBox="1"/>
          <p:nvPr/>
        </p:nvSpPr>
        <p:spPr>
          <a:xfrm>
            <a:off x="4923127" y="8097269"/>
            <a:ext cx="1903886" cy="243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 rtl="1">
              <a:lnSpc>
                <a:spcPts val="1897"/>
              </a:lnSpc>
            </a:pPr>
            <a:r>
              <a:rPr lang="ar-EG" sz="1581" b="1" spc="126" dirty="0">
                <a:solidFill>
                  <a:srgbClr val="EFEFEF"/>
                </a:solidFill>
                <a:latin typeface="Ahlan Bold"/>
                <a:ea typeface="Ahlan Bold"/>
                <a:cs typeface="Ahlan Bold"/>
                <a:sym typeface="Ahlan Bold"/>
                <a:rtl/>
              </a:rPr>
              <a:t>الخبرات العلميية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221648" y="8463758"/>
            <a:ext cx="5645186" cy="945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9082" lvl="1" indent="-129541" algn="just" rtl="1">
              <a:lnSpc>
                <a:spcPts val="1272"/>
              </a:lnSpc>
              <a:buFont typeface="Arial"/>
              <a:buChar char="•"/>
            </a:pPr>
            <a:r>
              <a:rPr lang="ar-EG" sz="1200" dirty="0">
                <a:solidFill>
                  <a:srgbClr val="FFE9CA"/>
                </a:solidFill>
                <a:latin typeface="Tajawal"/>
                <a:ea typeface="Tajawal"/>
                <a:cs typeface="Tajawal"/>
                <a:sym typeface="Tajawal"/>
                <a:rtl/>
              </a:rPr>
              <a:t>مدرس خصوصي - تشيلاتشاب | </a:t>
            </a:r>
            <a:r>
              <a:rPr lang="en-US" sz="1200" dirty="0">
                <a:solidFill>
                  <a:srgbClr val="FFE9CA"/>
                </a:solidFill>
                <a:latin typeface="Tajawal"/>
                <a:ea typeface="Tajawal"/>
                <a:cs typeface="Tajawal"/>
                <a:sym typeface="Tajawal"/>
              </a:rPr>
              <a:t>٢٠٢٣</a:t>
            </a:r>
          </a:p>
          <a:p>
            <a:pPr marL="259082" lvl="1" indent="-129541" algn="just" rtl="1">
              <a:lnSpc>
                <a:spcPts val="1272"/>
              </a:lnSpc>
              <a:buFont typeface="Arial"/>
              <a:buChar char="•"/>
            </a:pPr>
            <a:r>
              <a:rPr lang="ar-EG" sz="1200" dirty="0">
                <a:solidFill>
                  <a:srgbClr val="FFE9CA"/>
                </a:solidFill>
                <a:latin typeface="Tajawal"/>
                <a:ea typeface="Tajawal"/>
                <a:cs typeface="Tajawal"/>
                <a:sym typeface="Tajawal"/>
                <a:rtl/>
              </a:rPr>
              <a:t>مدرس في مركز تعليم القرآن (</a:t>
            </a:r>
            <a:r>
              <a:rPr lang="en-US" sz="1200" dirty="0">
                <a:solidFill>
                  <a:srgbClr val="FFE9CA"/>
                </a:solidFill>
                <a:latin typeface="Tajawal"/>
                <a:ea typeface="Tajawal"/>
                <a:cs typeface="Tajawal"/>
                <a:sym typeface="Tajawal"/>
              </a:rPr>
              <a:t>TPQ</a:t>
            </a:r>
            <a:r>
              <a:rPr lang="ar-EG" sz="1200" dirty="0">
                <a:solidFill>
                  <a:srgbClr val="FFE9CA"/>
                </a:solidFill>
                <a:latin typeface="Tajawal"/>
                <a:ea typeface="Tajawal"/>
                <a:cs typeface="Tajawal"/>
                <a:sym typeface="Tajawal"/>
                <a:rtl/>
              </a:rPr>
              <a:t>) بمسجد "فتح الرحمن" | </a:t>
            </a:r>
            <a:r>
              <a:rPr lang="en-US" sz="1200" dirty="0">
                <a:solidFill>
                  <a:srgbClr val="FFE9CA"/>
                </a:solidFill>
                <a:latin typeface="Tajawal"/>
                <a:ea typeface="Tajawal"/>
                <a:cs typeface="Tajawal"/>
                <a:sym typeface="Tajawal"/>
              </a:rPr>
              <a:t>٢٠٢٤</a:t>
            </a:r>
            <a:r>
              <a:rPr lang="ar-EG" sz="1200" dirty="0">
                <a:solidFill>
                  <a:srgbClr val="FFE9CA"/>
                </a:solidFill>
                <a:latin typeface="Tajawal"/>
                <a:ea typeface="Tajawal"/>
                <a:cs typeface="Tajawal"/>
                <a:sym typeface="Tajawal"/>
                <a:rtl/>
              </a:rPr>
              <a:t> - </a:t>
            </a:r>
            <a:r>
              <a:rPr lang="en-US" sz="1200" dirty="0">
                <a:solidFill>
                  <a:srgbClr val="FFE9CA"/>
                </a:solidFill>
                <a:latin typeface="Tajawal"/>
                <a:ea typeface="Tajawal"/>
                <a:cs typeface="Tajawal"/>
                <a:sym typeface="Tajawal"/>
              </a:rPr>
              <a:t>٢٠٢٥</a:t>
            </a:r>
          </a:p>
          <a:p>
            <a:pPr marL="259082" lvl="1" indent="-129541" algn="just" rtl="1">
              <a:lnSpc>
                <a:spcPts val="1272"/>
              </a:lnSpc>
              <a:buFont typeface="Arial"/>
              <a:buChar char="•"/>
            </a:pPr>
            <a:r>
              <a:rPr lang="ar-EG" sz="1200" dirty="0">
                <a:solidFill>
                  <a:srgbClr val="FFE9CA"/>
                </a:solidFill>
                <a:latin typeface="Tajawal"/>
                <a:ea typeface="Tajawal"/>
                <a:cs typeface="Tajawal"/>
                <a:sym typeface="Tajawal"/>
                <a:rtl/>
              </a:rPr>
              <a:t>مدرس تحفيظ القرآن بالمدرسة المتوسطة "الإرشاد" بتنغاران | </a:t>
            </a:r>
            <a:r>
              <a:rPr lang="en-US" sz="1200" dirty="0">
                <a:solidFill>
                  <a:srgbClr val="FFE9CA"/>
                </a:solidFill>
                <a:latin typeface="Tajawal"/>
                <a:ea typeface="Tajawal"/>
                <a:cs typeface="Tajawal"/>
                <a:sym typeface="Tajawal"/>
              </a:rPr>
              <a:t>٢٠٢٤</a:t>
            </a:r>
          </a:p>
          <a:p>
            <a:pPr marL="259082" lvl="1" indent="-129541" algn="just" rtl="1">
              <a:lnSpc>
                <a:spcPts val="1272"/>
              </a:lnSpc>
              <a:buFont typeface="Arial"/>
              <a:buChar char="•"/>
            </a:pPr>
            <a:r>
              <a:rPr lang="ar-EG" sz="1200" dirty="0">
                <a:solidFill>
                  <a:srgbClr val="FFE9CA"/>
                </a:solidFill>
                <a:latin typeface="Tajawal"/>
                <a:ea typeface="Tajawal"/>
                <a:cs typeface="Tajawal"/>
                <a:sym typeface="Tajawal"/>
                <a:rtl/>
              </a:rPr>
              <a:t>مدرس تحفيظ القرآن بالمدرسة الابتدائية "الإرشاد" بتنغاران | </a:t>
            </a:r>
            <a:r>
              <a:rPr lang="en-US" sz="1200" dirty="0">
                <a:solidFill>
                  <a:srgbClr val="FFE9CA"/>
                </a:solidFill>
                <a:latin typeface="Tajawal"/>
                <a:ea typeface="Tajawal"/>
                <a:cs typeface="Tajawal"/>
                <a:sym typeface="Tajawal"/>
              </a:rPr>
              <a:t>٢٠٢٤</a:t>
            </a:r>
          </a:p>
          <a:p>
            <a:pPr marL="259082" lvl="1" indent="-129541" algn="just" rtl="1">
              <a:lnSpc>
                <a:spcPts val="1272"/>
              </a:lnSpc>
              <a:buFont typeface="Arial"/>
              <a:buChar char="•"/>
            </a:pPr>
            <a:r>
              <a:rPr lang="ar-EG" sz="1200" dirty="0">
                <a:solidFill>
                  <a:srgbClr val="FFE9CA"/>
                </a:solidFill>
                <a:latin typeface="Tajawal"/>
                <a:ea typeface="Tajawal"/>
                <a:cs typeface="Tajawal"/>
                <a:sym typeface="Tajawal"/>
                <a:rtl/>
              </a:rPr>
              <a:t>مدرس تحسين التلاوة للطلاب الجامعيين بمعهد "أولو الألباب" | </a:t>
            </a:r>
            <a:r>
              <a:rPr lang="en-US" sz="1200" dirty="0">
                <a:solidFill>
                  <a:srgbClr val="FFE9CA"/>
                </a:solidFill>
                <a:latin typeface="Tajawal"/>
                <a:ea typeface="Tajawal"/>
                <a:cs typeface="Tajawal"/>
                <a:sym typeface="Tajawal"/>
              </a:rPr>
              <a:t>٢٠٢٤</a:t>
            </a:r>
          </a:p>
          <a:p>
            <a:pPr algn="just" rtl="1">
              <a:lnSpc>
                <a:spcPts val="1272"/>
              </a:lnSpc>
              <a:spcBef>
                <a:spcPct val="0"/>
              </a:spcBef>
            </a:pPr>
            <a:endParaRPr lang="en-US" sz="1200" dirty="0">
              <a:solidFill>
                <a:srgbClr val="FFE9CA"/>
              </a:solidFill>
              <a:latin typeface="Tajawal"/>
              <a:ea typeface="Tajawal"/>
              <a:cs typeface="Tajawal"/>
              <a:sym typeface="Tajawal"/>
            </a:endParaRPr>
          </a:p>
        </p:txBody>
      </p:sp>
      <p:sp>
        <p:nvSpPr>
          <p:cNvPr id="39" name="Freeform 39"/>
          <p:cNvSpPr/>
          <p:nvPr/>
        </p:nvSpPr>
        <p:spPr>
          <a:xfrm>
            <a:off x="3245011" y="4537933"/>
            <a:ext cx="107638" cy="107426"/>
          </a:xfrm>
          <a:custGeom>
            <a:avLst/>
            <a:gdLst/>
            <a:ahLst/>
            <a:cxnLst/>
            <a:rect l="l" t="t" r="r" b="b"/>
            <a:pathLst>
              <a:path w="107638" h="107426">
                <a:moveTo>
                  <a:pt x="0" y="0"/>
                </a:moveTo>
                <a:lnTo>
                  <a:pt x="107638" y="0"/>
                </a:lnTo>
                <a:lnTo>
                  <a:pt x="107638" y="107426"/>
                </a:lnTo>
                <a:lnTo>
                  <a:pt x="0" y="1074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43" name="Freeform 43"/>
          <p:cNvSpPr/>
          <p:nvPr/>
        </p:nvSpPr>
        <p:spPr>
          <a:xfrm>
            <a:off x="-2112369" y="8056044"/>
            <a:ext cx="5643768" cy="3915364"/>
          </a:xfrm>
          <a:custGeom>
            <a:avLst/>
            <a:gdLst/>
            <a:ahLst/>
            <a:cxnLst/>
            <a:rect l="l" t="t" r="r" b="b"/>
            <a:pathLst>
              <a:path w="5643768" h="3915364">
                <a:moveTo>
                  <a:pt x="0" y="0"/>
                </a:moveTo>
                <a:lnTo>
                  <a:pt x="5643768" y="0"/>
                </a:lnTo>
                <a:lnTo>
                  <a:pt x="5643768" y="3915364"/>
                </a:lnTo>
                <a:lnTo>
                  <a:pt x="0" y="391536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44" name="Freeform 44"/>
          <p:cNvSpPr/>
          <p:nvPr/>
        </p:nvSpPr>
        <p:spPr>
          <a:xfrm>
            <a:off x="1035150" y="2633318"/>
            <a:ext cx="6048000" cy="1035720"/>
          </a:xfrm>
          <a:custGeom>
            <a:avLst/>
            <a:gdLst/>
            <a:ahLst/>
            <a:cxnLst/>
            <a:rect l="l" t="t" r="r" b="b"/>
            <a:pathLst>
              <a:path w="6048000" h="1035720">
                <a:moveTo>
                  <a:pt x="0" y="0"/>
                </a:moveTo>
                <a:lnTo>
                  <a:pt x="6048000" y="0"/>
                </a:lnTo>
                <a:lnTo>
                  <a:pt x="6048000" y="1035720"/>
                </a:lnTo>
                <a:lnTo>
                  <a:pt x="0" y="103572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45" name="TextBox 45"/>
          <p:cNvSpPr txBox="1"/>
          <p:nvPr/>
        </p:nvSpPr>
        <p:spPr>
          <a:xfrm>
            <a:off x="3655178" y="1601948"/>
            <a:ext cx="2897190" cy="2673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739"/>
              </a:lnSpc>
              <a:spcBef>
                <a:spcPct val="0"/>
              </a:spcBef>
            </a:pPr>
            <a:r>
              <a:rPr lang="ar-EG" sz="1641" b="1" dirty="0">
                <a:solidFill>
                  <a:srgbClr val="626060"/>
                </a:solidFill>
                <a:latin typeface="Tajawal Medium"/>
                <a:ea typeface="Tajawal Medium"/>
                <a:cs typeface="Tajawal Medium"/>
                <a:sym typeface="Tajawal Medium"/>
                <a:rtl/>
              </a:rPr>
              <a:t>خريج معهد الإرشاد الإسلامي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3093652" y="844036"/>
            <a:ext cx="3503524" cy="7398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120"/>
              </a:lnSpc>
            </a:pPr>
            <a:r>
              <a:rPr lang="ar-EG" sz="4080">
                <a:solidFill>
                  <a:srgbClr val="1F262C"/>
                </a:solidFill>
                <a:latin typeface="Ahlan"/>
                <a:ea typeface="Ahlan"/>
                <a:cs typeface="Ahlan"/>
                <a:sym typeface="Ahlan"/>
                <a:rtl/>
              </a:rPr>
              <a:t>أزكى عفيف زهير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5192418" y="2267479"/>
            <a:ext cx="1118401" cy="2476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100"/>
              </a:lnSpc>
            </a:pPr>
            <a:r>
              <a:rPr lang="en-US" sz="1000" b="1">
                <a:solidFill>
                  <a:srgbClr val="1F262C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0812345678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2788772" y="2135937"/>
            <a:ext cx="1907739" cy="2150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90"/>
              </a:lnSpc>
            </a:pPr>
            <a:r>
              <a:rPr lang="en-US" sz="900" dirty="0">
                <a:solidFill>
                  <a:srgbClr val="1F262C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akubisakuliah@gmail.com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4772111" y="2027459"/>
            <a:ext cx="1538708" cy="209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 rtl="1">
              <a:lnSpc>
                <a:spcPts val="1562"/>
              </a:lnSpc>
            </a:pPr>
            <a:r>
              <a:rPr lang="ar-EG" sz="1116" b="1">
                <a:solidFill>
                  <a:srgbClr val="1F262C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جيلاجب, إندونيسيا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756000" y="3145163"/>
            <a:ext cx="6062142" cy="10015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328"/>
              </a:lnSpc>
            </a:pPr>
            <a:r>
              <a:rPr lang="ar-EG" sz="1116" dirty="0">
                <a:solidFill>
                  <a:srgbClr val="FFFFFF"/>
                </a:solidFill>
                <a:latin typeface="Tajawal"/>
                <a:ea typeface="Tajawal"/>
                <a:cs typeface="Tajawal"/>
                <a:sym typeface="Tajawal"/>
                <a:rtl/>
              </a:rPr>
              <a:t>خريج معهد الإرشاد الإسلامي بتنغاران، يتمتع بسجل حافل وخبرة واسعة</a:t>
            </a:r>
            <a:r>
              <a:rPr lang="ar-EG" sz="1116" u="none" strike="noStrike" dirty="0">
                <a:solidFill>
                  <a:srgbClr val="FFFFFF"/>
                </a:solidFill>
                <a:latin typeface="Tajawal"/>
                <a:ea typeface="Tajawal"/>
                <a:cs typeface="Tajawal"/>
                <a:sym typeface="Tajawal"/>
                <a:rtl/>
              </a:rPr>
              <a:t> في تدريس تحفيظ القرآن الكريم لمختلف المراحل الدراسية، بدءاً من المرحلة الابتدائية وصولاً إلى المرحلة الجامعية.متوج بشرف حفظ كتاب الله كاملاً (</a:t>
            </a:r>
            <a:r>
              <a:rPr lang="en-US" sz="1116" u="none" strike="noStrike" dirty="0">
                <a:solidFill>
                  <a:srgbClr val="FFFFFF"/>
                </a:solidFill>
                <a:latin typeface="Tajawal"/>
                <a:ea typeface="Tajawal"/>
                <a:cs typeface="Tajawal"/>
                <a:sym typeface="Tajawal"/>
              </a:rPr>
              <a:t>٣٠</a:t>
            </a:r>
            <a:r>
              <a:rPr lang="ar-EG" sz="1116" u="none" strike="noStrike" dirty="0">
                <a:solidFill>
                  <a:srgbClr val="FFFFFF"/>
                </a:solidFill>
                <a:latin typeface="Tajawal"/>
                <a:ea typeface="Tajawal"/>
                <a:cs typeface="Tajawal"/>
                <a:sym typeface="Tajawal"/>
                <a:rtl/>
              </a:rPr>
              <a:t> جزءاً)، وحائز على إنجازات بارزة في مسابقة تلاوة القرآن الكريم</a:t>
            </a:r>
            <a:r>
              <a:rPr lang="en-US" sz="1116" u="none" strike="noStrike" dirty="0">
                <a:solidFill>
                  <a:srgbClr val="FFFFFF"/>
                </a:solidFill>
                <a:latin typeface="Tajawal"/>
                <a:ea typeface="Tajawal"/>
                <a:cs typeface="Tajawal"/>
                <a:sym typeface="Tajawal"/>
              </a:rPr>
              <a:t> (MTQ). </a:t>
            </a:r>
            <a:r>
              <a:rPr lang="ar-EG" sz="1116" u="none" strike="noStrike" dirty="0">
                <a:solidFill>
                  <a:srgbClr val="FFFFFF"/>
                </a:solidFill>
                <a:latin typeface="Tajawal"/>
                <a:ea typeface="Tajawal"/>
                <a:cs typeface="Tajawal"/>
                <a:sym typeface="Tajawal"/>
                <a:rtl/>
              </a:rPr>
              <a:t>إلى جانب تفوقه الأكاديمي، فهو فاعل في العمل المؤسسي والتنظيمي.شخصية شغوفة بالتعلم، دؤوبة ومبدعة، تحمل روحاً تواقة لخدمة التربية الإسلامية ومواكبة تكنولوجيا الإعلام المعاصر</a:t>
            </a:r>
          </a:p>
          <a:p>
            <a:pPr marL="0" lvl="0" indent="0" algn="r">
              <a:lnSpc>
                <a:spcPts val="1328"/>
              </a:lnSpc>
            </a:pPr>
            <a:endParaRPr lang="ar-EG" sz="1116" u="none" strike="noStrike" dirty="0">
              <a:solidFill>
                <a:srgbClr val="FFFFFF"/>
              </a:solidFill>
              <a:latin typeface="Tajawal"/>
              <a:ea typeface="Tajawal"/>
              <a:cs typeface="Tajawal"/>
              <a:sym typeface="Tajawal"/>
              <a:rtl/>
            </a:endParaRPr>
          </a:p>
        </p:txBody>
      </p:sp>
      <p:sp>
        <p:nvSpPr>
          <p:cNvPr id="51" name="TextBox 51"/>
          <p:cNvSpPr txBox="1"/>
          <p:nvPr/>
        </p:nvSpPr>
        <p:spPr>
          <a:xfrm>
            <a:off x="5136780" y="2830838"/>
            <a:ext cx="1679904" cy="304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 rtl="1">
              <a:lnSpc>
                <a:spcPts val="2350"/>
              </a:lnSpc>
            </a:pPr>
            <a:r>
              <a:rPr lang="ar-EG" sz="1958" b="1" spc="156">
                <a:solidFill>
                  <a:srgbClr val="FFFFFF"/>
                </a:solidFill>
                <a:latin typeface="Ahlan Bold"/>
                <a:ea typeface="Ahlan Bold"/>
                <a:cs typeface="Ahlan Bold"/>
                <a:sym typeface="Ahlan Bold"/>
                <a:rtl/>
              </a:rPr>
              <a:t>نبــــذة عني: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664927" y="4537588"/>
            <a:ext cx="896436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 rtl="1">
              <a:lnSpc>
                <a:spcPts val="2239"/>
              </a:lnSpc>
              <a:spcBef>
                <a:spcPct val="0"/>
              </a:spcBef>
            </a:pPr>
            <a:r>
              <a:rPr lang="ar-EG" sz="1599" b="1">
                <a:solidFill>
                  <a:srgbClr val="000000"/>
                </a:solidFill>
                <a:latin typeface="Ahlan Bold"/>
                <a:ea typeface="Ahlan Bold"/>
                <a:cs typeface="Ahlan Bold"/>
                <a:sym typeface="Ahlan Bold"/>
                <a:rtl/>
              </a:rPr>
              <a:t>المهارت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2210342" y="4537588"/>
            <a:ext cx="896436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 rtl="1">
              <a:lnSpc>
                <a:spcPts val="2239"/>
              </a:lnSpc>
              <a:spcBef>
                <a:spcPct val="0"/>
              </a:spcBef>
            </a:pPr>
            <a:r>
              <a:rPr lang="ar-EG" sz="1599" b="1">
                <a:solidFill>
                  <a:srgbClr val="000000"/>
                </a:solidFill>
                <a:latin typeface="Ahlan Bold"/>
                <a:ea typeface="Ahlan Bold"/>
                <a:cs typeface="Ahlan Bold"/>
                <a:sym typeface="Ahlan Bold"/>
                <a:rtl/>
              </a:rPr>
              <a:t>اللغـــــات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5908488" y="4451417"/>
            <a:ext cx="896436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 rtl="1">
              <a:lnSpc>
                <a:spcPts val="2239"/>
              </a:lnSpc>
              <a:spcBef>
                <a:spcPct val="0"/>
              </a:spcBef>
            </a:pPr>
            <a:r>
              <a:rPr lang="ar-EG" sz="1599" b="1">
                <a:solidFill>
                  <a:srgbClr val="FFFFFF"/>
                </a:solidFill>
                <a:latin typeface="Ahlan Bold"/>
                <a:ea typeface="Ahlan Bold"/>
                <a:cs typeface="Ahlan Bold"/>
                <a:sym typeface="Ahlan Bold"/>
                <a:rtl/>
              </a:rPr>
              <a:t>التعليم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3742641" y="4808739"/>
            <a:ext cx="3040111" cy="384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38791" lvl="1" indent="-119395" algn="just" rtl="1">
              <a:lnSpc>
                <a:spcPts val="1448"/>
              </a:lnSpc>
              <a:buFont typeface="Arial"/>
              <a:buChar char="•"/>
            </a:pPr>
            <a:r>
              <a:rPr lang="ar-EG" sz="1106" u="none" strike="noStrike" dirty="0">
                <a:solidFill>
                  <a:srgbClr val="FFFFFF"/>
                </a:solidFill>
                <a:latin typeface="Tajawal"/>
                <a:ea typeface="Tajawal"/>
                <a:cs typeface="Tajawal"/>
                <a:sym typeface="Tajawal"/>
                <a:rtl/>
              </a:rPr>
              <a:t>المدرسة المتوسطة "الإرشاد" بتنغاران | </a:t>
            </a:r>
            <a:r>
              <a:rPr lang="en-US" sz="1106" u="none" strike="noStrike" dirty="0">
                <a:solidFill>
                  <a:srgbClr val="FFFFFF"/>
                </a:solidFill>
                <a:latin typeface="Tajawal"/>
                <a:ea typeface="Tajawal"/>
                <a:cs typeface="Tajawal"/>
                <a:sym typeface="Tajawal"/>
              </a:rPr>
              <a:t>٢٠١٧</a:t>
            </a:r>
            <a:r>
              <a:rPr lang="ar-EG" sz="1106" u="none" strike="noStrike" dirty="0">
                <a:solidFill>
                  <a:srgbClr val="FFFFFF"/>
                </a:solidFill>
                <a:latin typeface="Tajawal"/>
                <a:ea typeface="Tajawal"/>
                <a:cs typeface="Tajawal"/>
                <a:sym typeface="Tajawal"/>
                <a:rtl/>
              </a:rPr>
              <a:t> - </a:t>
            </a:r>
            <a:r>
              <a:rPr lang="en-US" sz="1106" u="none" strike="noStrike" dirty="0">
                <a:solidFill>
                  <a:srgbClr val="FFFFFF"/>
                </a:solidFill>
                <a:latin typeface="Tajawal"/>
                <a:ea typeface="Tajawal"/>
                <a:cs typeface="Tajawal"/>
                <a:sym typeface="Tajawal"/>
              </a:rPr>
              <a:t>٢٠٢٠</a:t>
            </a:r>
          </a:p>
          <a:p>
            <a:pPr marL="238791" lvl="1" indent="-119395" algn="just" rtl="1">
              <a:lnSpc>
                <a:spcPts val="1448"/>
              </a:lnSpc>
              <a:buFont typeface="Arial"/>
              <a:buChar char="•"/>
            </a:pPr>
            <a:r>
              <a:rPr lang="ar-EG" sz="1106" u="none" strike="noStrike" dirty="0">
                <a:solidFill>
                  <a:srgbClr val="FFFFFF"/>
                </a:solidFill>
                <a:latin typeface="Tajawal"/>
                <a:ea typeface="Tajawal"/>
                <a:cs typeface="Tajawal"/>
                <a:sym typeface="Tajawal"/>
                <a:rtl/>
              </a:rPr>
              <a:t>المدرسة الثانوية "الإرشاد" بتنغاران | </a:t>
            </a:r>
            <a:r>
              <a:rPr lang="en-US" sz="1106" u="none" strike="noStrike" dirty="0">
                <a:solidFill>
                  <a:srgbClr val="FFFFFF"/>
                </a:solidFill>
                <a:latin typeface="Tajawal"/>
                <a:ea typeface="Tajawal"/>
                <a:cs typeface="Tajawal"/>
                <a:sym typeface="Tajawal"/>
              </a:rPr>
              <a:t>٢٠٢١</a:t>
            </a:r>
            <a:r>
              <a:rPr lang="ar-EG" sz="1106" u="none" strike="noStrike" dirty="0">
                <a:solidFill>
                  <a:srgbClr val="FFFFFF"/>
                </a:solidFill>
                <a:latin typeface="Tajawal"/>
                <a:ea typeface="Tajawal"/>
                <a:cs typeface="Tajawal"/>
                <a:sym typeface="Tajawal"/>
                <a:rtl/>
              </a:rPr>
              <a:t> - </a:t>
            </a:r>
            <a:r>
              <a:rPr lang="en-US" sz="1106" u="none" strike="noStrike" dirty="0">
                <a:solidFill>
                  <a:srgbClr val="FFFFFF"/>
                </a:solidFill>
                <a:latin typeface="Tajawal"/>
                <a:ea typeface="Tajawal"/>
                <a:cs typeface="Tajawal"/>
                <a:sym typeface="Tajawal"/>
              </a:rPr>
              <a:t>٢٠٢٣</a:t>
            </a:r>
          </a:p>
        </p:txBody>
      </p:sp>
      <p:sp>
        <p:nvSpPr>
          <p:cNvPr id="58" name="TextBox 48">
            <a:extLst>
              <a:ext uri="{FF2B5EF4-FFF2-40B4-BE49-F238E27FC236}">
                <a16:creationId xmlns:a16="http://schemas.microsoft.com/office/drawing/2014/main" id="{22156FBB-E81B-C384-3AB3-F6A636CEA1C7}"/>
              </a:ext>
            </a:extLst>
          </p:cNvPr>
          <p:cNvSpPr txBox="1"/>
          <p:nvPr/>
        </p:nvSpPr>
        <p:spPr>
          <a:xfrm>
            <a:off x="2025649" y="4980880"/>
            <a:ext cx="1329233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1"/>
            <a:r>
              <a:rPr lang="id-ID" sz="1200" dirty="0">
                <a:solidFill>
                  <a:schemeClr val="bg1"/>
                </a:solidFill>
                <a:latin typeface="Tajawal Medium" panose="020B0604020202020204" charset="-78"/>
                <a:cs typeface="Tajawal Medium" panose="020B0604020202020204" charset="-78"/>
              </a:rPr>
              <a:t>-</a:t>
            </a:r>
            <a:r>
              <a:rPr lang="ar-SA" sz="1200" dirty="0">
                <a:solidFill>
                  <a:schemeClr val="bg1"/>
                </a:solidFill>
                <a:latin typeface="Tajawal Medium" panose="020B0604020202020204" charset="-78"/>
                <a:cs typeface="Tajawal Medium" panose="020B0604020202020204" charset="-78"/>
              </a:rPr>
              <a:t>العربية : متقدم (قراءة، كتابة، تحدث)</a:t>
            </a:r>
          </a:p>
          <a:p>
            <a:pPr algn="r" rtl="1"/>
            <a:r>
              <a:rPr lang="id-ID" sz="1200" dirty="0">
                <a:solidFill>
                  <a:schemeClr val="bg1"/>
                </a:solidFill>
                <a:latin typeface="Tajawal Medium" panose="020B0604020202020204" charset="-78"/>
                <a:cs typeface="Tajawal Medium" panose="020B0604020202020204" charset="-78"/>
              </a:rPr>
              <a:t>-</a:t>
            </a:r>
            <a:r>
              <a:rPr lang="ar-SA" sz="1200" dirty="0">
                <a:solidFill>
                  <a:schemeClr val="bg1"/>
                </a:solidFill>
                <a:latin typeface="Tajawal Medium" panose="020B0604020202020204" charset="-78"/>
                <a:cs typeface="Tajawal Medium" panose="020B0604020202020204" charset="-78"/>
              </a:rPr>
              <a:t>الإنجليزية: مبتدئ</a:t>
            </a:r>
          </a:p>
        </p:txBody>
      </p:sp>
      <p:sp>
        <p:nvSpPr>
          <p:cNvPr id="59" name="TextBox 48">
            <a:extLst>
              <a:ext uri="{FF2B5EF4-FFF2-40B4-BE49-F238E27FC236}">
                <a16:creationId xmlns:a16="http://schemas.microsoft.com/office/drawing/2014/main" id="{38A04A67-38FA-B3F3-126A-ED627FF6EF34}"/>
              </a:ext>
            </a:extLst>
          </p:cNvPr>
          <p:cNvSpPr txBox="1"/>
          <p:nvPr/>
        </p:nvSpPr>
        <p:spPr>
          <a:xfrm>
            <a:off x="438360" y="4964952"/>
            <a:ext cx="1329233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1"/>
            <a:r>
              <a:rPr lang="id-ID" sz="1200" dirty="0">
                <a:solidFill>
                  <a:schemeClr val="bg1"/>
                </a:solidFill>
                <a:latin typeface="Tajawal Medium" panose="020B0604020202020204" charset="-78"/>
                <a:cs typeface="Tajawal Medium" panose="020B0604020202020204" charset="-78"/>
              </a:rPr>
              <a:t>-</a:t>
            </a:r>
            <a:r>
              <a:rPr lang="ar-SA" sz="1200" dirty="0">
                <a:solidFill>
                  <a:schemeClr val="bg1"/>
                </a:solidFill>
                <a:latin typeface="Tajawal Medium" panose="020B0604020202020204" charset="-78"/>
                <a:cs typeface="Tajawal Medium" panose="020B0604020202020204" charset="-78"/>
              </a:rPr>
              <a:t>القيادة</a:t>
            </a:r>
          </a:p>
          <a:p>
            <a:pPr algn="r" rtl="1"/>
            <a:r>
              <a:rPr lang="id-ID" sz="1200" dirty="0">
                <a:solidFill>
                  <a:schemeClr val="bg1"/>
                </a:solidFill>
                <a:latin typeface="Tajawal Medium" panose="020B0604020202020204" charset="-78"/>
                <a:cs typeface="Tajawal Medium" panose="020B0604020202020204" charset="-78"/>
              </a:rPr>
              <a:t>-</a:t>
            </a:r>
            <a:r>
              <a:rPr lang="ar-SA" sz="1200" dirty="0">
                <a:solidFill>
                  <a:schemeClr val="bg1"/>
                </a:solidFill>
                <a:latin typeface="Tajawal Medium" panose="020B0604020202020204" charset="-78"/>
                <a:cs typeface="Tajawal Medium" panose="020B0604020202020204" charset="-78"/>
              </a:rPr>
              <a:t>مهارات التواصل</a:t>
            </a:r>
          </a:p>
          <a:p>
            <a:pPr algn="r" rtl="1"/>
            <a:r>
              <a:rPr lang="id-ID" sz="1200" dirty="0">
                <a:solidFill>
                  <a:schemeClr val="bg1"/>
                </a:solidFill>
                <a:latin typeface="Tajawal Medium" panose="020B0604020202020204" charset="-78"/>
                <a:cs typeface="Tajawal Medium" panose="020B0604020202020204" charset="-78"/>
              </a:rPr>
              <a:t>-</a:t>
            </a:r>
            <a:r>
              <a:rPr lang="ar-SA" sz="1200" dirty="0">
                <a:solidFill>
                  <a:schemeClr val="bg1"/>
                </a:solidFill>
                <a:latin typeface="Tajawal Medium" panose="020B0604020202020204" charset="-78"/>
                <a:cs typeface="Tajawal Medium" panose="020B0604020202020204" charset="-78"/>
              </a:rPr>
              <a:t>العمل الجماعي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1150</TotalTime>
  <Words>523</Words>
  <Application>Microsoft Office PowerPoint</Application>
  <PresentationFormat>Custom</PresentationFormat>
  <Paragraphs>58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2" baseType="lpstr">
      <vt:lpstr>Tajawal</vt:lpstr>
      <vt:lpstr>Ahlan</vt:lpstr>
      <vt:lpstr>Poppins Medium</vt:lpstr>
      <vt:lpstr>Calibri</vt:lpstr>
      <vt:lpstr>Tajawal Medium</vt:lpstr>
      <vt:lpstr>Ahlan Bold</vt:lpstr>
      <vt:lpstr>Arial</vt:lpstr>
      <vt:lpstr>Tajawal Bold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cv free - Saudiku</dc:title>
  <dc:creator>LENOVO</dc:creator>
  <cp:lastModifiedBy>أزكى عفيف زهير سومرنو</cp:lastModifiedBy>
  <cp:revision>7</cp:revision>
  <dcterms:created xsi:type="dcterms:W3CDTF">2006-08-16T00:00:00Z</dcterms:created>
  <dcterms:modified xsi:type="dcterms:W3CDTF">2026-05-15T02:52:55Z</dcterms:modified>
  <dc:identifier>DAHJOVQ044g</dc:identifier>
</cp:coreProperties>
</file>